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78" r:id="rId3"/>
    <p:sldId id="257" r:id="rId4"/>
    <p:sldId id="260" r:id="rId5"/>
    <p:sldId id="265" r:id="rId6"/>
    <p:sldId id="268" r:id="rId7"/>
    <p:sldId id="290" r:id="rId8"/>
    <p:sldId id="285" r:id="rId9"/>
    <p:sldId id="269" r:id="rId10"/>
    <p:sldId id="280" r:id="rId11"/>
    <p:sldId id="284" r:id="rId12"/>
    <p:sldId id="267" r:id="rId13"/>
    <p:sldId id="282" r:id="rId14"/>
    <p:sldId id="286" r:id="rId15"/>
    <p:sldId id="270" r:id="rId16"/>
    <p:sldId id="287" r:id="rId17"/>
    <p:sldId id="288" r:id="rId18"/>
    <p:sldId id="289" r:id="rId19"/>
    <p:sldId id="275" r:id="rId20"/>
    <p:sldId id="27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68" autoAdjust="0"/>
    <p:restoredTop sz="83314" autoAdjust="0"/>
  </p:normalViewPr>
  <p:slideViewPr>
    <p:cSldViewPr snapToGrid="0">
      <p:cViewPr varScale="1">
        <p:scale>
          <a:sx n="95" d="100"/>
          <a:sy n="95" d="100"/>
        </p:scale>
        <p:origin x="2148"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1A330A-B383-4F25-89F9-B047D0A3EA87}" type="datetimeFigureOut">
              <a:rPr lang="en-US" smtClean="0"/>
              <a:t>10/7/2021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BABC4A-54BA-416E-A004-0C8334232326}" type="slidenum">
              <a:rPr lang="en-US" smtClean="0"/>
              <a:t>‹#›</a:t>
            </a:fld>
            <a:endParaRPr lang="en-US"/>
          </a:p>
        </p:txBody>
      </p:sp>
    </p:spTree>
    <p:extLst>
      <p:ext uri="{BB962C8B-B14F-4D97-AF65-F5344CB8AC3E}">
        <p14:creationId xmlns:p14="http://schemas.microsoft.com/office/powerpoint/2010/main" val="3416110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Hey everybody, my name is Herman Perera and today I’ll be talking about how we’ve been working to speed up compressed suffix array queries. I’m an undergraduate researcher at Dr. Boucher’s lab and I’ve been working with Massimiliano Rossi and Christina Boucher. With that being said, let’s get into it.</a:t>
            </a:r>
          </a:p>
        </p:txBody>
      </p:sp>
      <p:sp>
        <p:nvSpPr>
          <p:cNvPr id="4" name="Slide Number Placeholder 3"/>
          <p:cNvSpPr>
            <a:spLocks noGrp="1"/>
          </p:cNvSpPr>
          <p:nvPr>
            <p:ph type="sldNum" sz="quarter" idx="5"/>
          </p:nvPr>
        </p:nvSpPr>
        <p:spPr/>
        <p:txBody>
          <a:bodyPr/>
          <a:lstStyle/>
          <a:p>
            <a:fld id="{4EBABC4A-54BA-416E-A004-0C8334232326}" type="slidenum">
              <a:rPr lang="en-US" smtClean="0"/>
              <a:t>1</a:t>
            </a:fld>
            <a:endParaRPr lang="en-US"/>
          </a:p>
        </p:txBody>
      </p:sp>
    </p:spTree>
    <p:extLst>
      <p:ext uri="{BB962C8B-B14F-4D97-AF65-F5344CB8AC3E}">
        <p14:creationId xmlns:p14="http://schemas.microsoft.com/office/powerpoint/2010/main" val="7561101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calculated the cost of 26 earlier but I’d like to take note of the fact that as 26 has no successor we would consider “27” to be its successor as we calculate its limit. So we can label it (5,1). With our graph, costs, and limits calculated we can move on to the next step which involves building a tree on the graph of our suffix array.</a:t>
            </a:r>
          </a:p>
        </p:txBody>
      </p:sp>
      <p:sp>
        <p:nvSpPr>
          <p:cNvPr id="4" name="Slide Number Placeholder 3"/>
          <p:cNvSpPr>
            <a:spLocks noGrp="1"/>
          </p:cNvSpPr>
          <p:nvPr>
            <p:ph type="sldNum" sz="quarter" idx="5"/>
          </p:nvPr>
        </p:nvSpPr>
        <p:spPr/>
        <p:txBody>
          <a:bodyPr/>
          <a:lstStyle/>
          <a:p>
            <a:fld id="{4EBABC4A-54BA-416E-A004-0C8334232326}" type="slidenum">
              <a:rPr lang="en-US" smtClean="0"/>
              <a:t>11</a:t>
            </a:fld>
            <a:endParaRPr lang="en-US"/>
          </a:p>
        </p:txBody>
      </p:sp>
    </p:spTree>
    <p:extLst>
      <p:ext uri="{BB962C8B-B14F-4D97-AF65-F5344CB8AC3E}">
        <p14:creationId xmlns:p14="http://schemas.microsoft.com/office/powerpoint/2010/main" val="18666792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again our graph is tucked away momentarily. We build a binary tree whose leaves correspond to the samples contained within the path and we recursively build up the parents using the costs and limits which are maintained by the nodes. A parents cost is simply the sum of its two children’s costs and a parent’s limit is the minimum of the left child’s limit compared to the right child’s limit – the left child’s cost. </a:t>
            </a:r>
          </a:p>
        </p:txBody>
      </p:sp>
      <p:sp>
        <p:nvSpPr>
          <p:cNvPr id="4" name="Slide Number Placeholder 3"/>
          <p:cNvSpPr>
            <a:spLocks noGrp="1"/>
          </p:cNvSpPr>
          <p:nvPr>
            <p:ph type="sldNum" sz="quarter" idx="5"/>
          </p:nvPr>
        </p:nvSpPr>
        <p:spPr/>
        <p:txBody>
          <a:bodyPr/>
          <a:lstStyle/>
          <a:p>
            <a:fld id="{4EBABC4A-54BA-416E-A004-0C8334232326}" type="slidenum">
              <a:rPr lang="en-US" smtClean="0"/>
              <a:t>12</a:t>
            </a:fld>
            <a:endParaRPr lang="en-US"/>
          </a:p>
        </p:txBody>
      </p:sp>
    </p:spTree>
    <p:extLst>
      <p:ext uri="{BB962C8B-B14F-4D97-AF65-F5344CB8AC3E}">
        <p14:creationId xmlns:p14="http://schemas.microsoft.com/office/powerpoint/2010/main" val="1401789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this slide you can see that we’re missing a decent chunk of the graph and the reason for that is because we are only building this tree on the cycle that was contained within the graph. The reason for this is that we would like to have a linear path that is also ideally long. Just as I said earlier the leaves are the samples that are displayed above and for this example we can build the tree as such. The first pair of parents will store 5,1 and 2,1 which is calculated just as we said earlier, and each parent covers a particular interval of samples at the bottom. This tree is what we will be using to query the suffix array momentarily. </a:t>
            </a:r>
          </a:p>
        </p:txBody>
      </p:sp>
      <p:sp>
        <p:nvSpPr>
          <p:cNvPr id="4" name="Slide Number Placeholder 3"/>
          <p:cNvSpPr>
            <a:spLocks noGrp="1"/>
          </p:cNvSpPr>
          <p:nvPr>
            <p:ph type="sldNum" sz="quarter" idx="5"/>
          </p:nvPr>
        </p:nvSpPr>
        <p:spPr/>
        <p:txBody>
          <a:bodyPr/>
          <a:lstStyle/>
          <a:p>
            <a:fld id="{4EBABC4A-54BA-416E-A004-0C8334232326}" type="slidenum">
              <a:rPr lang="en-US" smtClean="0"/>
              <a:t>13</a:t>
            </a:fld>
            <a:endParaRPr lang="en-US"/>
          </a:p>
        </p:txBody>
      </p:sp>
    </p:spTree>
    <p:extLst>
      <p:ext uri="{BB962C8B-B14F-4D97-AF65-F5344CB8AC3E}">
        <p14:creationId xmlns:p14="http://schemas.microsoft.com/office/powerpoint/2010/main" val="23385089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would like break down the idea behind the query process briefly on a large tree so that it’s a little clearer what’s happening. In the new query process, we will be entering the tree from a particular leaf so lets we enter using the node being circled. We would climb up the tree checking that the cost we have entered the tree with is smaller than the limit of the current node and while that is true it means that we can skip past this interval of SA samples. Once we are denied or we reach the root it’s time to descend which means we collect our left child’s cost and begin refining our search. The first node of the right subtree has denied us access meaning we move down to it’s left subtree where it seems we are fine. The right subtree though tells us to hold up, so we continue down the left subtree and are once again denied meaning that as we go down to the left for the last time we finally have reached a leaf node. This marks our exit and we have been able to skip from the first node all the way to this one. Now for a real example.</a:t>
            </a:r>
          </a:p>
        </p:txBody>
      </p:sp>
      <p:sp>
        <p:nvSpPr>
          <p:cNvPr id="4" name="Slide Number Placeholder 3"/>
          <p:cNvSpPr>
            <a:spLocks noGrp="1"/>
          </p:cNvSpPr>
          <p:nvPr>
            <p:ph type="sldNum" sz="quarter" idx="5"/>
          </p:nvPr>
        </p:nvSpPr>
        <p:spPr/>
        <p:txBody>
          <a:bodyPr/>
          <a:lstStyle/>
          <a:p>
            <a:fld id="{4EBABC4A-54BA-416E-A004-0C8334232326}" type="slidenum">
              <a:rPr lang="en-US" smtClean="0"/>
              <a:t>14</a:t>
            </a:fld>
            <a:endParaRPr lang="en-US"/>
          </a:p>
        </p:txBody>
      </p:sp>
    </p:spTree>
    <p:extLst>
      <p:ext uri="{BB962C8B-B14F-4D97-AF65-F5344CB8AC3E}">
        <p14:creationId xmlns:p14="http://schemas.microsoft.com/office/powerpoint/2010/main" val="37844855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the same suffix array as before let’s look for the same sample we were wondering about: SA[3].</a:t>
            </a:r>
          </a:p>
          <a:p>
            <a:r>
              <a:rPr lang="en-US" dirty="0"/>
              <a:t>We begin with the same steps. Find the end of the preceding run, 26, get its predecessor real quick and were going to find the actual difference this time around between the sample and its predecessor, which is just 0 This is going to be our cost when we enter the tree. In addition to this though we get the distance between the sample being queried and the index of the sample we are using. So we’re going from 0 to 3. At this point we can ask the question, was this sample in a cycle? Or better said the path we built our tree on and that is true in this case. We come into the tree and begin climbing as I explained earlier. Our cost is less than the limit of the node and we’re allowed to keep climbing until the node labelled 5,-3. here we are denied and have to being the descent where we immediately find ourselves at the leaf node representing 11. At this point we collect the left </a:t>
            </a:r>
            <a:r>
              <a:rPr lang="en-US" dirty="0" err="1"/>
              <a:t>childs</a:t>
            </a:r>
            <a:r>
              <a:rPr lang="en-US" dirty="0"/>
              <a:t> cost which was 5 and add it to the leaf node we exit on. 11 + 5 and we get 16. The sample at SA[2] because we hopped past two samples in the process of traversing the tree. We’ve just one last step though and that is asking the same question of 16. Is it’s predecessor in a cycle? This time around it will not be the case so we just have to use Phi inverse. Essentially though what we’ve done is go from using phi 3 times to simply once in this case. </a:t>
            </a:r>
          </a:p>
        </p:txBody>
      </p:sp>
      <p:sp>
        <p:nvSpPr>
          <p:cNvPr id="4" name="Slide Number Placeholder 3"/>
          <p:cNvSpPr>
            <a:spLocks noGrp="1"/>
          </p:cNvSpPr>
          <p:nvPr>
            <p:ph type="sldNum" sz="quarter" idx="5"/>
          </p:nvPr>
        </p:nvSpPr>
        <p:spPr/>
        <p:txBody>
          <a:bodyPr/>
          <a:lstStyle/>
          <a:p>
            <a:fld id="{4EBABC4A-54BA-416E-A004-0C8334232326}" type="slidenum">
              <a:rPr lang="en-US" smtClean="0"/>
              <a:t>15</a:t>
            </a:fld>
            <a:endParaRPr lang="en-US"/>
          </a:p>
        </p:txBody>
      </p:sp>
    </p:spTree>
    <p:extLst>
      <p:ext uri="{BB962C8B-B14F-4D97-AF65-F5344CB8AC3E}">
        <p14:creationId xmlns:p14="http://schemas.microsoft.com/office/powerpoint/2010/main" val="33700701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BABC4A-54BA-416E-A004-0C8334232326}" type="slidenum">
              <a:rPr lang="en-US" smtClean="0"/>
              <a:t>18</a:t>
            </a:fld>
            <a:endParaRPr lang="en-US"/>
          </a:p>
        </p:txBody>
      </p:sp>
    </p:spTree>
    <p:extLst>
      <p:ext uri="{BB962C8B-B14F-4D97-AF65-F5344CB8AC3E}">
        <p14:creationId xmlns:p14="http://schemas.microsoft.com/office/powerpoint/2010/main" val="858795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famous index for the reference genome is the FM-index which allows fast substring queries in compressed space. It is composed by the Burrows-Wheeler transform, which is the last column of the matric of the sorted rotations of the text. And the suffix array, which marks the starting position of each rotation in the original text, sampled at constant distance intervals. The BWT can be easily stored and used in run-length compressed space. The problem of the FM-index is that the space scales linearly with the length of the text.</a:t>
            </a:r>
          </a:p>
        </p:txBody>
      </p:sp>
      <p:sp>
        <p:nvSpPr>
          <p:cNvPr id="4" name="Slide Number Placeholder 3"/>
          <p:cNvSpPr>
            <a:spLocks noGrp="1"/>
          </p:cNvSpPr>
          <p:nvPr>
            <p:ph type="sldNum" sz="quarter" idx="5"/>
          </p:nvPr>
        </p:nvSpPr>
        <p:spPr/>
        <p:txBody>
          <a:bodyPr/>
          <a:lstStyle/>
          <a:p>
            <a:fld id="{4EBABC4A-54BA-416E-A004-0C8334232326}" type="slidenum">
              <a:rPr lang="en-US" smtClean="0"/>
              <a:t>3</a:t>
            </a:fld>
            <a:endParaRPr lang="en-US"/>
          </a:p>
        </p:txBody>
      </p:sp>
    </p:spTree>
    <p:extLst>
      <p:ext uri="{BB962C8B-B14F-4D97-AF65-F5344CB8AC3E}">
        <p14:creationId xmlns:p14="http://schemas.microsoft.com/office/powerpoint/2010/main" val="4240087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overcome this issue, </a:t>
            </a:r>
            <a:r>
              <a:rPr lang="en-US" dirty="0" err="1"/>
              <a:t>Gagie</a:t>
            </a:r>
            <a:r>
              <a:rPr lang="en-US" dirty="0"/>
              <a:t> et al., in 2020 proposed a variation of the FM-index, called the r-index, where the number of suffix array samples grows with the number of runs of the BWT.</a:t>
            </a:r>
          </a:p>
        </p:txBody>
      </p:sp>
      <p:sp>
        <p:nvSpPr>
          <p:cNvPr id="4" name="Slide Number Placeholder 3"/>
          <p:cNvSpPr>
            <a:spLocks noGrp="1"/>
          </p:cNvSpPr>
          <p:nvPr>
            <p:ph type="sldNum" sz="quarter" idx="5"/>
          </p:nvPr>
        </p:nvSpPr>
        <p:spPr/>
        <p:txBody>
          <a:bodyPr/>
          <a:lstStyle/>
          <a:p>
            <a:fld id="{4EBABC4A-54BA-416E-A004-0C8334232326}" type="slidenum">
              <a:rPr lang="en-US" smtClean="0"/>
              <a:t>4</a:t>
            </a:fld>
            <a:endParaRPr lang="en-US"/>
          </a:p>
        </p:txBody>
      </p:sp>
    </p:spTree>
    <p:extLst>
      <p:ext uri="{BB962C8B-B14F-4D97-AF65-F5344CB8AC3E}">
        <p14:creationId xmlns:p14="http://schemas.microsoft.com/office/powerpoint/2010/main" val="2239141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BABC4A-54BA-416E-A004-0C8334232326}" type="slidenum">
              <a:rPr lang="en-US" smtClean="0"/>
              <a:t>5</a:t>
            </a:fld>
            <a:endParaRPr lang="en-US"/>
          </a:p>
        </p:txBody>
      </p:sp>
    </p:spTree>
    <p:extLst>
      <p:ext uri="{BB962C8B-B14F-4D97-AF65-F5344CB8AC3E}">
        <p14:creationId xmlns:p14="http://schemas.microsoft.com/office/powerpoint/2010/main" val="1111205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does Phi inverse work? The best way to see it is by taking note of the fact that if I were to take a pair of samples that are in a run, these two samples will stay as a pair until we reach a run boundary. For example, look at 8 &amp; 16. These two samples share a common </a:t>
            </a:r>
            <a:r>
              <a:rPr lang="en-US" dirty="0" err="1"/>
              <a:t>bwt</a:t>
            </a:r>
            <a:r>
              <a:rPr lang="en-US" dirty="0"/>
              <a:t> character and if we were to step down to 7 &amp; 15 we can see that they share a </a:t>
            </a:r>
            <a:r>
              <a:rPr lang="en-US" dirty="0" err="1"/>
              <a:t>bwt</a:t>
            </a:r>
            <a:r>
              <a:rPr lang="en-US" dirty="0"/>
              <a:t> character as well. This pattern will follow until we reach a run boundary, meaning that those two BWT characters will be different. Let’s continue. 6 &amp; 14, 5 &amp; 13, 4 &amp; 12, stay together up until 3 &amp; 11 where we have found a run boundary. Now Phi inverse works such that if I were at a </a:t>
            </a:r>
            <a:r>
              <a:rPr lang="en-US" dirty="0" err="1"/>
              <a:t>bwt</a:t>
            </a:r>
            <a:r>
              <a:rPr lang="en-US" dirty="0"/>
              <a:t> position and I’d like the next one, I’d find where the first mismatch is between the first sample and the next. Once that is found you can go down and to the right in the </a:t>
            </a:r>
            <a:r>
              <a:rPr lang="en-US" dirty="0" err="1"/>
              <a:t>bwt</a:t>
            </a:r>
            <a:r>
              <a:rPr lang="en-US" dirty="0"/>
              <a:t>, back to the start.</a:t>
            </a:r>
          </a:p>
        </p:txBody>
      </p:sp>
      <p:sp>
        <p:nvSpPr>
          <p:cNvPr id="4" name="Slide Number Placeholder 3"/>
          <p:cNvSpPr>
            <a:spLocks noGrp="1"/>
          </p:cNvSpPr>
          <p:nvPr>
            <p:ph type="sldNum" sz="quarter" idx="5"/>
          </p:nvPr>
        </p:nvSpPr>
        <p:spPr/>
        <p:txBody>
          <a:bodyPr/>
          <a:lstStyle/>
          <a:p>
            <a:fld id="{4EBABC4A-54BA-416E-A004-0C8334232326}" type="slidenum">
              <a:rPr lang="en-US" smtClean="0"/>
              <a:t>6</a:t>
            </a:fld>
            <a:endParaRPr lang="en-US"/>
          </a:p>
        </p:txBody>
      </p:sp>
    </p:spTree>
    <p:extLst>
      <p:ext uri="{BB962C8B-B14F-4D97-AF65-F5344CB8AC3E}">
        <p14:creationId xmlns:p14="http://schemas.microsoft.com/office/powerpoint/2010/main" val="3735476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how does Phi inverse help us perform random access? I’ll be providing an example using an r-index compressed suffix array. Given a suffix array Phi inverse provides with the following sample so if I were to want say SA[3] I would have to provide Phi inverse with the preceding end of a run, which we have sampled and iterate it however times are needed to get the sample in question. The predecessor of that sample will then be found and the predecessor is simply the first end sample that precedes it. I’ve displayed the next samples predecessors to the left for convenience. In this example we will use 26 which is its own predecessor. In the case that a sample is its own predecessor the distance between the sample and its predecessor will be itself + 1. The step that follows is getting the sample that follows which is also sampled, adding the distance we calculated and modulo it by the size of the </a:t>
            </a:r>
            <a:r>
              <a:rPr lang="en-US" dirty="0" err="1"/>
              <a:t>bwt</a:t>
            </a:r>
            <a:r>
              <a:rPr lang="en-US" dirty="0"/>
              <a:t>. The sample that follows is 8, </a:t>
            </a:r>
            <a:r>
              <a:rPr lang="en-US" dirty="0" err="1"/>
              <a:t>whos</a:t>
            </a:r>
            <a:r>
              <a:rPr lang="en-US" dirty="0"/>
              <a:t> predecessor is 3. The difference 5 will be added to the sample that follows 3, (11). This time around we get 16 and perform one last iteration. 16’s predecessor is 14 and that difference is added to 23 and there we go we accessed SA[3].</a:t>
            </a:r>
          </a:p>
          <a:p>
            <a:endParaRPr lang="en-US" dirty="0"/>
          </a:p>
          <a:p>
            <a:r>
              <a:rPr lang="en-US" dirty="0"/>
              <a:t>Using Phi inverse and an r-index this is how we can perform random access to the suffix array in question. The first step in trying to speed this process up though is going to involve building a graph on our suffix array. </a:t>
            </a:r>
          </a:p>
        </p:txBody>
      </p:sp>
      <p:sp>
        <p:nvSpPr>
          <p:cNvPr id="4" name="Slide Number Placeholder 3"/>
          <p:cNvSpPr>
            <a:spLocks noGrp="1"/>
          </p:cNvSpPr>
          <p:nvPr>
            <p:ph type="sldNum" sz="quarter" idx="5"/>
          </p:nvPr>
        </p:nvSpPr>
        <p:spPr/>
        <p:txBody>
          <a:bodyPr/>
          <a:lstStyle/>
          <a:p>
            <a:fld id="{4EBABC4A-54BA-416E-A004-0C8334232326}" type="slidenum">
              <a:rPr lang="en-US" smtClean="0"/>
              <a:t>7</a:t>
            </a:fld>
            <a:endParaRPr lang="en-US"/>
          </a:p>
        </p:txBody>
      </p:sp>
    </p:spTree>
    <p:extLst>
      <p:ext uri="{BB962C8B-B14F-4D97-AF65-F5344CB8AC3E}">
        <p14:creationId xmlns:p14="http://schemas.microsoft.com/office/powerpoint/2010/main" val="58048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Given a compressed suffix array we build a directed graph such that all nodes correspond to samples at the end of each BWT run. The lists to the right correspond to the samples at the start and end of each run respectively. To the left I’ve also displayed the predecessor of all start samples for convenience. In our graph an edge exists between two samples u &amp; v, where u is the end sample at index </a:t>
            </a:r>
            <a:r>
              <a:rPr lang="en-US" dirty="0" err="1"/>
              <a:t>i</a:t>
            </a:r>
            <a:r>
              <a:rPr lang="en-US" dirty="0"/>
              <a:t> and v is the predecessor of the start sample at </a:t>
            </a:r>
            <a:r>
              <a:rPr lang="en-US" dirty="0" err="1"/>
              <a:t>i</a:t>
            </a:r>
            <a:r>
              <a:rPr lang="en-US" dirty="0"/>
              <a:t> + 1.</a:t>
            </a:r>
          </a:p>
        </p:txBody>
      </p:sp>
      <p:sp>
        <p:nvSpPr>
          <p:cNvPr id="4" name="Slide Number Placeholder 3"/>
          <p:cNvSpPr>
            <a:spLocks noGrp="1"/>
          </p:cNvSpPr>
          <p:nvPr>
            <p:ph type="sldNum" sz="quarter" idx="5"/>
          </p:nvPr>
        </p:nvSpPr>
        <p:spPr/>
        <p:txBody>
          <a:bodyPr/>
          <a:lstStyle/>
          <a:p>
            <a:fld id="{4EBABC4A-54BA-416E-A004-0C8334232326}" type="slidenum">
              <a:rPr lang="en-US" smtClean="0"/>
              <a:t>8</a:t>
            </a:fld>
            <a:endParaRPr lang="en-US"/>
          </a:p>
        </p:txBody>
      </p:sp>
    </p:spTree>
    <p:extLst>
      <p:ext uri="{BB962C8B-B14F-4D97-AF65-F5344CB8AC3E}">
        <p14:creationId xmlns:p14="http://schemas.microsoft.com/office/powerpoint/2010/main" val="1262850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samples we have here are the same as the suffix array in the previous slides as well. Let’s build this graph. Starting off with 26, who points at 8, its predecessor is 3 and we’ve got our first two nodes. We will continue this process from the predecessor value that we just found so 3 points over towards 11 whose predecessor is itself. 11 to 20. 20 to 2 which is 0. 0 to 17. and finally 17 to 7 which bounces us back over to 3 which lets us know to move on to 21. 21 points 3 as well. Over here 14 points over to 22, 22 to 9, and 9 to 0. This last batch of samples all point to 3.</a:t>
            </a:r>
          </a:p>
          <a:p>
            <a:endParaRPr lang="en-US" dirty="0"/>
          </a:p>
          <a:p>
            <a:r>
              <a:rPr lang="en-US" dirty="0"/>
              <a:t>(Properties of the graph): The nodes of the graph have at most outdegree of 1 but have no limit on their indegree. As you can see 3 being pointed to by plenty of neighbors.</a:t>
            </a:r>
          </a:p>
          <a:p>
            <a:r>
              <a:rPr lang="en-US" dirty="0"/>
              <a:t>(Explain post-construction): This example doesn’t demonstrate this property, but the graph does not need to be connected. Just imagine 9 not pointing over towards 0. That is perfectly valid.</a:t>
            </a:r>
          </a:p>
          <a:p>
            <a:endParaRPr lang="en-US" dirty="0"/>
          </a:p>
          <a:p>
            <a:r>
              <a:rPr lang="en-US" dirty="0"/>
              <a:t>During this process something else that interests us is calculating two values that are stored on the edges of the graph. The cost and limit.</a:t>
            </a:r>
          </a:p>
        </p:txBody>
      </p:sp>
      <p:sp>
        <p:nvSpPr>
          <p:cNvPr id="4" name="Slide Number Placeholder 3"/>
          <p:cNvSpPr>
            <a:spLocks noGrp="1"/>
          </p:cNvSpPr>
          <p:nvPr>
            <p:ph type="sldNum" sz="quarter" idx="5"/>
          </p:nvPr>
        </p:nvSpPr>
        <p:spPr/>
        <p:txBody>
          <a:bodyPr/>
          <a:lstStyle/>
          <a:p>
            <a:fld id="{4EBABC4A-54BA-416E-A004-0C8334232326}" type="slidenum">
              <a:rPr lang="en-US" smtClean="0"/>
              <a:t>9</a:t>
            </a:fld>
            <a:endParaRPr lang="en-US"/>
          </a:p>
        </p:txBody>
      </p:sp>
    </p:spTree>
    <p:extLst>
      <p:ext uri="{BB962C8B-B14F-4D97-AF65-F5344CB8AC3E}">
        <p14:creationId xmlns:p14="http://schemas.microsoft.com/office/powerpoint/2010/main" val="2736782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graph has been tucked away for a moment to talk about what the costs and limits are. The cost of a particular edge is the difference between the Phi inverse of a sample and its predecessor. For example, the cost of 26 is 5. The limit on the other hand is calculated by finding the difference between the successor, which is the following sampled SA position, and predecessor of a particular sample. Such as 3, who’s successor is 9 and its predecessor is itself. Now that we know how to find costs and limits we can see them as labels on our graph.</a:t>
            </a:r>
          </a:p>
        </p:txBody>
      </p:sp>
      <p:sp>
        <p:nvSpPr>
          <p:cNvPr id="4" name="Slide Number Placeholder 3"/>
          <p:cNvSpPr>
            <a:spLocks noGrp="1"/>
          </p:cNvSpPr>
          <p:nvPr>
            <p:ph type="sldNum" sz="quarter" idx="5"/>
          </p:nvPr>
        </p:nvSpPr>
        <p:spPr/>
        <p:txBody>
          <a:bodyPr/>
          <a:lstStyle/>
          <a:p>
            <a:fld id="{4EBABC4A-54BA-416E-A004-0C8334232326}" type="slidenum">
              <a:rPr lang="en-US" smtClean="0"/>
              <a:t>10</a:t>
            </a:fld>
            <a:endParaRPr lang="en-US"/>
          </a:p>
        </p:txBody>
      </p:sp>
    </p:spTree>
    <p:extLst>
      <p:ext uri="{BB962C8B-B14F-4D97-AF65-F5344CB8AC3E}">
        <p14:creationId xmlns:p14="http://schemas.microsoft.com/office/powerpoint/2010/main" val="1269186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884F6A-2328-47F1-A3E3-33D481BE9692}" type="datetime1">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530C-006E-4E40-83A9-0D679570FF2D}"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445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5793E0-C148-4BB4-8790-14A9CC653B7C}" type="datetime1">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530C-006E-4E40-83A9-0D679570FF2D}" type="slidenum">
              <a:rPr lang="en-US" smtClean="0"/>
              <a:t>‹#›</a:t>
            </a:fld>
            <a:endParaRPr lang="en-US"/>
          </a:p>
        </p:txBody>
      </p:sp>
    </p:spTree>
    <p:extLst>
      <p:ext uri="{BB962C8B-B14F-4D97-AF65-F5344CB8AC3E}">
        <p14:creationId xmlns:p14="http://schemas.microsoft.com/office/powerpoint/2010/main" val="3099343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5A7730-D2B2-4EF2-A848-10DEF709C530}" type="datetime1">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530C-006E-4E40-83A9-0D679570FF2D}" type="slidenum">
              <a:rPr lang="en-US" smtClean="0"/>
              <a:t>‹#›</a:t>
            </a:fld>
            <a:endParaRPr lang="en-US"/>
          </a:p>
        </p:txBody>
      </p:sp>
    </p:spTree>
    <p:extLst>
      <p:ext uri="{BB962C8B-B14F-4D97-AF65-F5344CB8AC3E}">
        <p14:creationId xmlns:p14="http://schemas.microsoft.com/office/powerpoint/2010/main" val="1220854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215FDB-CAFC-431D-BC97-A2257A90AC1D}" type="datetime1">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530C-006E-4E40-83A9-0D679570FF2D}" type="slidenum">
              <a:rPr lang="en-US" smtClean="0"/>
              <a:t>‹#›</a:t>
            </a:fld>
            <a:endParaRPr lang="en-US"/>
          </a:p>
        </p:txBody>
      </p:sp>
    </p:spTree>
    <p:extLst>
      <p:ext uri="{BB962C8B-B14F-4D97-AF65-F5344CB8AC3E}">
        <p14:creationId xmlns:p14="http://schemas.microsoft.com/office/powerpoint/2010/main" val="2465030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3FB3CD-3EAF-4655-8EB0-3F55DB74321D}" type="datetime1">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530C-006E-4E40-83A9-0D679570FF2D}"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216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822B9B-26F7-4605-9A6D-F4B70181E8F2}" type="datetime1">
              <a:rPr lang="en-US" smtClean="0"/>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7B530C-006E-4E40-83A9-0D679570FF2D}" type="slidenum">
              <a:rPr lang="en-US" smtClean="0"/>
              <a:t>‹#›</a:t>
            </a:fld>
            <a:endParaRPr lang="en-US"/>
          </a:p>
        </p:txBody>
      </p:sp>
    </p:spTree>
    <p:extLst>
      <p:ext uri="{BB962C8B-B14F-4D97-AF65-F5344CB8AC3E}">
        <p14:creationId xmlns:p14="http://schemas.microsoft.com/office/powerpoint/2010/main" val="1841565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958EBE-A861-4CBF-A2D2-A0653C2BAC9F}" type="datetime1">
              <a:rPr lang="en-US" smtClean="0"/>
              <a:t>10/7/2021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7B530C-006E-4E40-83A9-0D679570FF2D}" type="slidenum">
              <a:rPr lang="en-US" smtClean="0"/>
              <a:t>‹#›</a:t>
            </a:fld>
            <a:endParaRPr lang="en-US"/>
          </a:p>
        </p:txBody>
      </p:sp>
    </p:spTree>
    <p:extLst>
      <p:ext uri="{BB962C8B-B14F-4D97-AF65-F5344CB8AC3E}">
        <p14:creationId xmlns:p14="http://schemas.microsoft.com/office/powerpoint/2010/main" val="1760839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171380-D290-4EA2-BBE9-2E3BA564BB9D}" type="datetime1">
              <a:rPr lang="en-US" smtClean="0"/>
              <a:t>10/7/2021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7B530C-006E-4E40-83A9-0D679570FF2D}" type="slidenum">
              <a:rPr lang="en-US" smtClean="0"/>
              <a:t>‹#›</a:t>
            </a:fld>
            <a:endParaRPr lang="en-US"/>
          </a:p>
        </p:txBody>
      </p:sp>
    </p:spTree>
    <p:extLst>
      <p:ext uri="{BB962C8B-B14F-4D97-AF65-F5344CB8AC3E}">
        <p14:creationId xmlns:p14="http://schemas.microsoft.com/office/powerpoint/2010/main" val="312850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C0E086E-7974-4E3B-8B4C-CB77A941EC6E}" type="datetime1">
              <a:rPr lang="en-US" smtClean="0"/>
              <a:t>10/7/2021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2F7B530C-006E-4E40-83A9-0D679570FF2D}" type="slidenum">
              <a:rPr lang="en-US" smtClean="0"/>
              <a:t>‹#›</a:t>
            </a:fld>
            <a:endParaRPr lang="en-US"/>
          </a:p>
        </p:txBody>
      </p:sp>
    </p:spTree>
    <p:extLst>
      <p:ext uri="{BB962C8B-B14F-4D97-AF65-F5344CB8AC3E}">
        <p14:creationId xmlns:p14="http://schemas.microsoft.com/office/powerpoint/2010/main" val="1192423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02B5B216-D1A0-45F3-8038-B9AEA26D2554}" type="datetime1">
              <a:rPr lang="en-US" smtClean="0"/>
              <a:t>10/7/2021</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F7B530C-006E-4E40-83A9-0D679570FF2D}" type="slidenum">
              <a:rPr lang="en-US" smtClean="0"/>
              <a:t>‹#›</a:t>
            </a:fld>
            <a:endParaRPr lang="en-US"/>
          </a:p>
        </p:txBody>
      </p:sp>
    </p:spTree>
    <p:extLst>
      <p:ext uri="{BB962C8B-B14F-4D97-AF65-F5344CB8AC3E}">
        <p14:creationId xmlns:p14="http://schemas.microsoft.com/office/powerpoint/2010/main" val="3678135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6207FA-11AA-46EB-A560-B04023BFFB03}" type="datetime1">
              <a:rPr lang="en-US" smtClean="0"/>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7B530C-006E-4E40-83A9-0D679570FF2D}" type="slidenum">
              <a:rPr lang="en-US" smtClean="0"/>
              <a:t>‹#›</a:t>
            </a:fld>
            <a:endParaRPr lang="en-US"/>
          </a:p>
        </p:txBody>
      </p:sp>
    </p:spTree>
    <p:extLst>
      <p:ext uri="{BB962C8B-B14F-4D97-AF65-F5344CB8AC3E}">
        <p14:creationId xmlns:p14="http://schemas.microsoft.com/office/powerpoint/2010/main" val="4095345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6F373098-8B8F-4B5B-9984-1136A83A7BF6}" type="datetime1">
              <a:rPr lang="en-US" smtClean="0"/>
              <a:t>10/7/2021</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2F7B530C-006E-4E40-83A9-0D679570FF2D}"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91388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7.png"/><Relationship Id="rId7"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17.pn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0.png"/><Relationship Id="rId7"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22.png"/><Relationship Id="rId5" Type="http://schemas.openxmlformats.org/officeDocument/2006/relationships/image" Target="../media/image7.png"/><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6.png"/><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image" Target="../media/image25.png"/><Relationship Id="rId5" Type="http://schemas.openxmlformats.org/officeDocument/2006/relationships/image" Target="../media/image21.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9.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40.png"/><Relationship Id="rId5" Type="http://schemas.openxmlformats.org/officeDocument/2006/relationships/image" Target="../media/image12.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4AAA502-5435-489E-9538-3A40E6C714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579A26-9A3F-4FF9-8ED9-37900428CD36}"/>
              </a:ext>
            </a:extLst>
          </p:cNvPr>
          <p:cNvSpPr>
            <a:spLocks noGrp="1"/>
          </p:cNvSpPr>
          <p:nvPr>
            <p:ph type="ctrTitle"/>
          </p:nvPr>
        </p:nvSpPr>
        <p:spPr>
          <a:xfrm>
            <a:off x="475966" y="4527873"/>
            <a:ext cx="8181805" cy="1057655"/>
          </a:xfrm>
        </p:spPr>
        <p:txBody>
          <a:bodyPr>
            <a:normAutofit/>
          </a:bodyPr>
          <a:lstStyle/>
          <a:p>
            <a:r>
              <a:rPr lang="en-US" sz="3600" dirty="0"/>
              <a:t>Speeding Up Compressed Suffix Array Queries</a:t>
            </a:r>
          </a:p>
        </p:txBody>
      </p:sp>
      <p:sp>
        <p:nvSpPr>
          <p:cNvPr id="3" name="Subtitle 2">
            <a:extLst>
              <a:ext uri="{FF2B5EF4-FFF2-40B4-BE49-F238E27FC236}">
                <a16:creationId xmlns:a16="http://schemas.microsoft.com/office/drawing/2014/main" id="{9D2A5291-A0B3-4636-8999-F4B2C46C6E2E}"/>
              </a:ext>
            </a:extLst>
          </p:cNvPr>
          <p:cNvSpPr>
            <a:spLocks noGrp="1"/>
          </p:cNvSpPr>
          <p:nvPr>
            <p:ph type="subTitle" idx="1"/>
          </p:nvPr>
        </p:nvSpPr>
        <p:spPr>
          <a:xfrm>
            <a:off x="469956" y="5645502"/>
            <a:ext cx="8193826" cy="515477"/>
          </a:xfrm>
        </p:spPr>
        <p:txBody>
          <a:bodyPr>
            <a:noAutofit/>
          </a:bodyPr>
          <a:lstStyle/>
          <a:p>
            <a:r>
              <a:rPr lang="en-US" sz="1100" dirty="0">
                <a:solidFill>
                  <a:schemeClr val="tx1">
                    <a:lumMod val="85000"/>
                    <a:lumOff val="15000"/>
                  </a:schemeClr>
                </a:solidFill>
              </a:rPr>
              <a:t>Herman Perera, Christina Boucher, and Massimiliano Rossi</a:t>
            </a:r>
          </a:p>
          <a:p>
            <a:r>
              <a:rPr lang="en-US" sz="1100" dirty="0">
                <a:solidFill>
                  <a:schemeClr val="tx1">
                    <a:lumMod val="85000"/>
                    <a:lumOff val="15000"/>
                  </a:schemeClr>
                </a:solidFill>
              </a:rPr>
              <a:t>University of Florida</a:t>
            </a:r>
          </a:p>
        </p:txBody>
      </p:sp>
      <p:pic>
        <p:nvPicPr>
          <p:cNvPr id="4" name="Picture 3">
            <a:extLst>
              <a:ext uri="{FF2B5EF4-FFF2-40B4-BE49-F238E27FC236}">
                <a16:creationId xmlns:a16="http://schemas.microsoft.com/office/drawing/2014/main" id="{005F09BE-64B6-42A8-9410-50AA07E82B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9956" y="319075"/>
            <a:ext cx="2824537" cy="515477"/>
          </a:xfrm>
          <a:prstGeom prst="rect">
            <a:avLst/>
          </a:prstGeom>
        </p:spPr>
      </p:pic>
      <p:cxnSp>
        <p:nvCxnSpPr>
          <p:cNvPr id="11" name="Straight Connector 10">
            <a:extLst>
              <a:ext uri="{FF2B5EF4-FFF2-40B4-BE49-F238E27FC236}">
                <a16:creationId xmlns:a16="http://schemas.microsoft.com/office/drawing/2014/main" id="{C9AC0290-4702-4519-B0F4-C2A4688099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0814" y="5618770"/>
            <a:ext cx="788670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42378B-2E28-4810-8421-7A473A40E3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0D91DD17-237F-4811-BC0E-128EB1BD7C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Slide Number Placeholder 4">
            <a:extLst>
              <a:ext uri="{FF2B5EF4-FFF2-40B4-BE49-F238E27FC236}">
                <a16:creationId xmlns:a16="http://schemas.microsoft.com/office/drawing/2014/main" id="{FF19082B-5FF4-4F50-A9D3-A8D2DFA882EB}"/>
              </a:ext>
            </a:extLst>
          </p:cNvPr>
          <p:cNvSpPr>
            <a:spLocks noGrp="1"/>
          </p:cNvSpPr>
          <p:nvPr>
            <p:ph type="sldNum" sz="quarter" idx="12"/>
          </p:nvPr>
        </p:nvSpPr>
        <p:spPr/>
        <p:txBody>
          <a:bodyPr/>
          <a:lstStyle/>
          <a:p>
            <a:fld id="{2F7B530C-006E-4E40-83A9-0D679570FF2D}" type="slidenum">
              <a:rPr lang="en-US" smtClean="0"/>
              <a:t>1</a:t>
            </a:fld>
            <a:endParaRPr lang="en-US"/>
          </a:p>
        </p:txBody>
      </p:sp>
    </p:spTree>
    <p:extLst>
      <p:ext uri="{BB962C8B-B14F-4D97-AF65-F5344CB8AC3E}">
        <p14:creationId xmlns:p14="http://schemas.microsoft.com/office/powerpoint/2010/main" val="521709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5" name="Content Placeholder 4" descr="Text&#10;&#10;Description automatically generated">
            <a:extLst>
              <a:ext uri="{FF2B5EF4-FFF2-40B4-BE49-F238E27FC236}">
                <a16:creationId xmlns:a16="http://schemas.microsoft.com/office/drawing/2014/main" id="{8E6A952E-3254-41F0-B2D5-1DF95A353C1B}"/>
              </a:ext>
            </a:extLst>
          </p:cNvPr>
          <p:cNvPicPr>
            <a:picLocks noChangeAspect="1"/>
          </p:cNvPicPr>
          <p:nvPr/>
        </p:nvPicPr>
        <p:blipFill rotWithShape="1">
          <a:blip r:embed="rId3">
            <a:extLst>
              <a:ext uri="{28A0092B-C50C-407E-A947-70E740481C1C}">
                <a14:useLocalDpi xmlns:a14="http://schemas.microsoft.com/office/drawing/2010/main" val="0"/>
              </a:ext>
            </a:extLst>
          </a:blip>
          <a:srcRect t="5309" r="66747" b="1"/>
          <a:stretch/>
        </p:blipFill>
        <p:spPr>
          <a:xfrm>
            <a:off x="9252185" y="17040"/>
            <a:ext cx="1720615" cy="6135740"/>
          </a:xfrm>
          <a:prstGeom prst="rect">
            <a:avLst/>
          </a:prstGeom>
        </p:spPr>
      </p:pic>
      <p:sp>
        <p:nvSpPr>
          <p:cNvPr id="26" name="TextBox 25">
            <a:extLst>
              <a:ext uri="{FF2B5EF4-FFF2-40B4-BE49-F238E27FC236}">
                <a16:creationId xmlns:a16="http://schemas.microsoft.com/office/drawing/2014/main" id="{3DCD2611-3CED-4AFD-9FBD-BFAEB8857EB8}"/>
              </a:ext>
            </a:extLst>
          </p:cNvPr>
          <p:cNvSpPr txBox="1"/>
          <p:nvPr/>
        </p:nvSpPr>
        <p:spPr>
          <a:xfrm>
            <a:off x="377943" y="223143"/>
            <a:ext cx="4048125" cy="507831"/>
          </a:xfrm>
          <a:prstGeom prst="rect">
            <a:avLst/>
          </a:prstGeom>
          <a:noFill/>
        </p:spPr>
        <p:txBody>
          <a:bodyPr wrap="square">
            <a:spAutoFit/>
          </a:bodyPr>
          <a:lstStyle/>
          <a:p>
            <a:r>
              <a:rPr lang="en-US" sz="2700" dirty="0">
                <a:latin typeface="Calibri Light" panose="020F0302020204030204" pitchFamily="34" charset="0"/>
                <a:cs typeface="Calibri Light" panose="020F0302020204030204" pitchFamily="34" charset="0"/>
              </a:rPr>
              <a:t>Cost &amp; Limits</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96A38066-1390-446A-802E-D66652F415E8}"/>
                  </a:ext>
                </a:extLst>
              </p:cNvPr>
              <p:cNvSpPr txBox="1"/>
              <p:nvPr/>
            </p:nvSpPr>
            <p:spPr>
              <a:xfrm>
                <a:off x="248413" y="1900125"/>
                <a:ext cx="5042616" cy="415498"/>
              </a:xfrm>
              <a:prstGeom prst="rect">
                <a:avLst/>
              </a:prstGeom>
              <a:noFill/>
            </p:spPr>
            <p:txBody>
              <a:bodyPr wrap="square" rtlCol="0">
                <a:spAutoFit/>
              </a:bodyPr>
              <a:lstStyle/>
              <a:p>
                <a:pPr marL="285750" indent="-285750">
                  <a:buFontTx/>
                  <a:buChar char="-"/>
                </a:pPr>
                <a14:m>
                  <m:oMath xmlns:m="http://schemas.openxmlformats.org/officeDocument/2006/math">
                    <m:r>
                      <a:rPr lang="en-US" sz="2100" i="1" dirty="0" smtClean="0">
                        <a:latin typeface="Cambria Math" panose="02040503050406030204" pitchFamily="18" charset="0"/>
                        <a:ea typeface="Cambria Math" panose="02040503050406030204" pitchFamily="18" charset="0"/>
                      </a:rPr>
                      <m:t>𝐶𝑜𝑠𝑡</m:t>
                    </m:r>
                    <m:r>
                      <a:rPr lang="en-US" sz="2100" i="1" dirty="0" smtClean="0">
                        <a:latin typeface="Cambria Math" panose="02040503050406030204" pitchFamily="18" charset="0"/>
                        <a:ea typeface="Cambria Math" panose="02040503050406030204" pitchFamily="18" charset="0"/>
                      </a:rPr>
                      <m:t>(</m:t>
                    </m:r>
                    <m:r>
                      <a:rPr lang="en-US" sz="2100" i="1" dirty="0" smtClean="0">
                        <a:latin typeface="Cambria Math" panose="02040503050406030204" pitchFamily="18" charset="0"/>
                        <a:ea typeface="Cambria Math" panose="02040503050406030204" pitchFamily="18" charset="0"/>
                      </a:rPr>
                      <m:t>𝑥</m:t>
                    </m:r>
                    <m:r>
                      <a:rPr lang="en-US" sz="2100" i="1" dirty="0" smtClean="0">
                        <a:latin typeface="Cambria Math" panose="02040503050406030204" pitchFamily="18" charset="0"/>
                        <a:ea typeface="Cambria Math" panose="02040503050406030204" pitchFamily="18" charset="0"/>
                      </a:rPr>
                      <m:t>) = </m:t>
                    </m:r>
                    <m:sSup>
                      <m:sSupPr>
                        <m:ctrlPr>
                          <a:rPr lang="en-US" sz="2100" i="1" dirty="0" smtClean="0">
                            <a:latin typeface="Cambria Math" panose="02040503050406030204" pitchFamily="18" charset="0"/>
                            <a:ea typeface="Cambria Math" panose="02040503050406030204" pitchFamily="18" charset="0"/>
                          </a:rPr>
                        </m:ctrlPr>
                      </m:sSupPr>
                      <m:e>
                        <m:r>
                          <a:rPr lang="en-US" sz="2100" b="0" i="1" dirty="0" smtClean="0">
                            <a:latin typeface="Cambria Math" panose="02040503050406030204" pitchFamily="18" charset="0"/>
                            <a:ea typeface="Cambria Math" panose="02040503050406030204" pitchFamily="18" charset="0"/>
                          </a:rPr>
                          <m:t>𝑃h𝑖</m:t>
                        </m:r>
                      </m:e>
                      <m:sup>
                        <m:r>
                          <a:rPr lang="en-US" sz="2100" b="0" i="1" dirty="0" smtClean="0">
                            <a:latin typeface="Cambria Math" panose="02040503050406030204" pitchFamily="18" charset="0"/>
                            <a:ea typeface="Cambria Math" panose="02040503050406030204" pitchFamily="18" charset="0"/>
                          </a:rPr>
                          <m:t>−1</m:t>
                        </m:r>
                      </m:sup>
                    </m:sSup>
                    <m:r>
                      <a:rPr lang="en-US" sz="2100" i="1" dirty="0">
                        <a:latin typeface="Cambria Math" panose="02040503050406030204" pitchFamily="18" charset="0"/>
                        <a:ea typeface="Cambria Math" panose="02040503050406030204" pitchFamily="18" charset="0"/>
                      </a:rPr>
                      <m:t>(</m:t>
                    </m:r>
                    <m:r>
                      <a:rPr lang="en-US" sz="2100" i="1" dirty="0">
                        <a:latin typeface="Cambria Math" panose="02040503050406030204" pitchFamily="18" charset="0"/>
                        <a:ea typeface="Cambria Math" panose="02040503050406030204" pitchFamily="18" charset="0"/>
                      </a:rPr>
                      <m:t>𝑥</m:t>
                    </m:r>
                    <m:r>
                      <a:rPr lang="en-US" sz="2100" i="1" dirty="0">
                        <a:latin typeface="Cambria Math" panose="02040503050406030204" pitchFamily="18" charset="0"/>
                        <a:ea typeface="Cambria Math" panose="02040503050406030204" pitchFamily="18" charset="0"/>
                      </a:rPr>
                      <m:t>) – </m:t>
                    </m:r>
                    <m:r>
                      <a:rPr lang="en-US" sz="2100" i="1" dirty="0">
                        <a:latin typeface="Cambria Math" panose="02040503050406030204" pitchFamily="18" charset="0"/>
                        <a:ea typeface="Cambria Math" panose="02040503050406030204" pitchFamily="18" charset="0"/>
                      </a:rPr>
                      <m:t>𝑝𝑟𝑒𝑑</m:t>
                    </m:r>
                    <m:r>
                      <a:rPr lang="en-US" sz="2100" i="1" dirty="0">
                        <a:latin typeface="Cambria Math" panose="02040503050406030204" pitchFamily="18" charset="0"/>
                        <a:ea typeface="Cambria Math" panose="02040503050406030204" pitchFamily="18" charset="0"/>
                      </a:rPr>
                      <m:t>(</m:t>
                    </m:r>
                    <m:sSup>
                      <m:sSupPr>
                        <m:ctrlPr>
                          <a:rPr lang="en-US" sz="2100" i="1" dirty="0">
                            <a:latin typeface="Cambria Math" panose="02040503050406030204" pitchFamily="18" charset="0"/>
                            <a:ea typeface="Cambria Math" panose="02040503050406030204" pitchFamily="18" charset="0"/>
                          </a:rPr>
                        </m:ctrlPr>
                      </m:sSupPr>
                      <m:e>
                        <m:r>
                          <a:rPr lang="en-US" sz="2100" i="1" dirty="0">
                            <a:latin typeface="Cambria Math" panose="02040503050406030204" pitchFamily="18" charset="0"/>
                            <a:ea typeface="Cambria Math" panose="02040503050406030204" pitchFamily="18" charset="0"/>
                          </a:rPr>
                          <m:t>𝑃h𝑖</m:t>
                        </m:r>
                      </m:e>
                      <m:sup>
                        <m:r>
                          <a:rPr lang="en-US" sz="2100" i="1" dirty="0">
                            <a:latin typeface="Cambria Math" panose="02040503050406030204" pitchFamily="18" charset="0"/>
                            <a:ea typeface="Cambria Math" panose="02040503050406030204" pitchFamily="18" charset="0"/>
                          </a:rPr>
                          <m:t>−1</m:t>
                        </m:r>
                      </m:sup>
                    </m:sSup>
                    <m:r>
                      <a:rPr lang="en-US" sz="2100" i="1" dirty="0">
                        <a:latin typeface="Cambria Math" panose="02040503050406030204" pitchFamily="18" charset="0"/>
                        <a:ea typeface="Cambria Math" panose="02040503050406030204" pitchFamily="18" charset="0"/>
                      </a:rPr>
                      <m:t>(</m:t>
                    </m:r>
                    <m:r>
                      <a:rPr lang="en-US" sz="2100" i="1" dirty="0">
                        <a:latin typeface="Cambria Math" panose="02040503050406030204" pitchFamily="18" charset="0"/>
                        <a:ea typeface="Cambria Math" panose="02040503050406030204" pitchFamily="18" charset="0"/>
                      </a:rPr>
                      <m:t>𝑥</m:t>
                    </m:r>
                    <m:r>
                      <a:rPr lang="en-US" sz="2100" i="1" dirty="0" smtClean="0">
                        <a:latin typeface="Cambria Math" panose="02040503050406030204" pitchFamily="18" charset="0"/>
                        <a:ea typeface="Cambria Math" panose="02040503050406030204" pitchFamily="18" charset="0"/>
                      </a:rPr>
                      <m:t>))</m:t>
                    </m:r>
                  </m:oMath>
                </a14:m>
                <a:endParaRPr lang="en-US" sz="2100" dirty="0">
                  <a:latin typeface="+mj-lt"/>
                  <a:ea typeface="Cambria Math" panose="02040503050406030204" pitchFamily="18" charset="0"/>
                </a:endParaRPr>
              </a:p>
            </p:txBody>
          </p:sp>
        </mc:Choice>
        <mc:Fallback xmlns="">
          <p:sp>
            <p:nvSpPr>
              <p:cNvPr id="23" name="TextBox 22">
                <a:extLst>
                  <a:ext uri="{FF2B5EF4-FFF2-40B4-BE49-F238E27FC236}">
                    <a16:creationId xmlns:a16="http://schemas.microsoft.com/office/drawing/2014/main" id="{96A38066-1390-446A-802E-D66652F415E8}"/>
                  </a:ext>
                </a:extLst>
              </p:cNvPr>
              <p:cNvSpPr txBox="1">
                <a:spLocks noRot="1" noChangeAspect="1" noMove="1" noResize="1" noEditPoints="1" noAdjustHandles="1" noChangeArrowheads="1" noChangeShapeType="1" noTextEdit="1"/>
              </p:cNvSpPr>
              <p:nvPr/>
            </p:nvSpPr>
            <p:spPr>
              <a:xfrm>
                <a:off x="248413" y="1900125"/>
                <a:ext cx="5042616" cy="415498"/>
              </a:xfrm>
              <a:prstGeom prst="rect">
                <a:avLst/>
              </a:prstGeom>
              <a:blipFill>
                <a:blip r:embed="rId4"/>
                <a:stretch>
                  <a:fillRect l="-1451" t="-10294" r="-363" b="-25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F9401D39-6CC0-4293-8DAF-533E81D0BE01}"/>
                  </a:ext>
                </a:extLst>
              </p:cNvPr>
              <p:cNvSpPr txBox="1"/>
              <p:nvPr/>
            </p:nvSpPr>
            <p:spPr>
              <a:xfrm>
                <a:off x="248413" y="3153991"/>
                <a:ext cx="5854782" cy="415498"/>
              </a:xfrm>
              <a:prstGeom prst="rect">
                <a:avLst/>
              </a:prstGeom>
              <a:noFill/>
            </p:spPr>
            <p:txBody>
              <a:bodyPr wrap="square" rtlCol="0">
                <a:spAutoFit/>
              </a:bodyPr>
              <a:lstStyle/>
              <a:p>
                <a:pPr marL="285750" indent="-285750">
                  <a:buFontTx/>
                  <a:buChar char="-"/>
                </a:pPr>
                <a14:m>
                  <m:oMath xmlns:m="http://schemas.openxmlformats.org/officeDocument/2006/math">
                    <m:r>
                      <a:rPr lang="en-US" sz="2100" i="1" dirty="0" smtClean="0">
                        <a:latin typeface="Cambria Math" panose="02040503050406030204" pitchFamily="18" charset="0"/>
                        <a:ea typeface="Cambria Math" panose="02040503050406030204" pitchFamily="18" charset="0"/>
                      </a:rPr>
                      <m:t>𝐿𝑖𝑚𝑖𝑡</m:t>
                    </m:r>
                    <m:d>
                      <m:dPr>
                        <m:ctrlPr>
                          <a:rPr lang="en-US" sz="2100" b="0" i="1" dirty="0" smtClean="0">
                            <a:latin typeface="Cambria Math" panose="02040503050406030204" pitchFamily="18" charset="0"/>
                            <a:ea typeface="Cambria Math" panose="02040503050406030204" pitchFamily="18" charset="0"/>
                          </a:rPr>
                        </m:ctrlPr>
                      </m:dPr>
                      <m:e>
                        <m:r>
                          <a:rPr lang="en-US" sz="2100" b="0" i="1" dirty="0" smtClean="0">
                            <a:latin typeface="Cambria Math" panose="02040503050406030204" pitchFamily="18" charset="0"/>
                            <a:ea typeface="Cambria Math" panose="02040503050406030204" pitchFamily="18" charset="0"/>
                          </a:rPr>
                          <m:t>𝑦</m:t>
                        </m:r>
                      </m:e>
                    </m:d>
                    <m:r>
                      <a:rPr lang="en-US" sz="2100" b="0" i="1" dirty="0" smtClean="0">
                        <a:latin typeface="Cambria Math" panose="02040503050406030204" pitchFamily="18" charset="0"/>
                        <a:ea typeface="Cambria Math" panose="02040503050406030204" pitchFamily="18" charset="0"/>
                      </a:rPr>
                      <m:t>=</m:t>
                    </m:r>
                    <m:r>
                      <a:rPr lang="en-US" sz="2100" b="0" i="1" dirty="0" smtClean="0">
                        <a:latin typeface="Cambria Math" panose="02040503050406030204" pitchFamily="18" charset="0"/>
                        <a:ea typeface="Cambria Math" panose="02040503050406030204" pitchFamily="18" charset="0"/>
                      </a:rPr>
                      <m:t>𝑠𝑢𝑐𝑐</m:t>
                    </m:r>
                    <m:r>
                      <a:rPr lang="en-US" sz="2100" b="0" i="1" dirty="0" smtClean="0">
                        <a:latin typeface="Cambria Math" panose="02040503050406030204" pitchFamily="18" charset="0"/>
                        <a:ea typeface="Cambria Math" panose="02040503050406030204" pitchFamily="18" charset="0"/>
                      </a:rPr>
                      <m:t>(</m:t>
                    </m:r>
                    <m:r>
                      <a:rPr lang="en-US" sz="2100" b="0" i="1" dirty="0" smtClean="0">
                        <a:latin typeface="Cambria Math" panose="02040503050406030204" pitchFamily="18" charset="0"/>
                        <a:ea typeface="Cambria Math" panose="02040503050406030204" pitchFamily="18" charset="0"/>
                      </a:rPr>
                      <m:t>𝑦</m:t>
                    </m:r>
                    <m:r>
                      <a:rPr lang="en-US" sz="2100" b="0" i="1" dirty="0" smtClean="0">
                        <a:latin typeface="Cambria Math" panose="02040503050406030204" pitchFamily="18" charset="0"/>
                        <a:ea typeface="Cambria Math" panose="02040503050406030204" pitchFamily="18" charset="0"/>
                      </a:rPr>
                      <m:t>)−</m:t>
                    </m:r>
                    <m:r>
                      <a:rPr lang="en-US" sz="2100" b="0" i="1" dirty="0" smtClean="0">
                        <a:latin typeface="Cambria Math" panose="02040503050406030204" pitchFamily="18" charset="0"/>
                        <a:ea typeface="Cambria Math" panose="02040503050406030204" pitchFamily="18" charset="0"/>
                      </a:rPr>
                      <m:t>𝑝𝑟𝑒𝑑</m:t>
                    </m:r>
                    <m:r>
                      <a:rPr lang="en-US" sz="2100" b="0" i="1" dirty="0" smtClean="0">
                        <a:latin typeface="Cambria Math" panose="02040503050406030204" pitchFamily="18" charset="0"/>
                        <a:ea typeface="Cambria Math" panose="02040503050406030204" pitchFamily="18" charset="0"/>
                      </a:rPr>
                      <m:t>(</m:t>
                    </m:r>
                    <m:r>
                      <a:rPr lang="en-US" sz="2100" b="0" i="1" dirty="0" smtClean="0">
                        <a:latin typeface="Cambria Math" panose="02040503050406030204" pitchFamily="18" charset="0"/>
                        <a:ea typeface="Cambria Math" panose="02040503050406030204" pitchFamily="18" charset="0"/>
                      </a:rPr>
                      <m:t>𝑦</m:t>
                    </m:r>
                    <m:r>
                      <a:rPr lang="en-US" sz="2100" b="0" i="1" dirty="0" smtClean="0">
                        <a:latin typeface="Cambria Math" panose="02040503050406030204" pitchFamily="18" charset="0"/>
                        <a:ea typeface="Cambria Math" panose="02040503050406030204" pitchFamily="18" charset="0"/>
                      </a:rPr>
                      <m:t>)</m:t>
                    </m:r>
                  </m:oMath>
                </a14:m>
                <a:endParaRPr lang="en-US" sz="2100" dirty="0">
                  <a:latin typeface="+mj-lt"/>
                  <a:ea typeface="Cambria Math" panose="02040503050406030204" pitchFamily="18" charset="0"/>
                </a:endParaRPr>
              </a:p>
            </p:txBody>
          </p:sp>
        </mc:Choice>
        <mc:Fallback xmlns="">
          <p:sp>
            <p:nvSpPr>
              <p:cNvPr id="24" name="TextBox 23">
                <a:extLst>
                  <a:ext uri="{FF2B5EF4-FFF2-40B4-BE49-F238E27FC236}">
                    <a16:creationId xmlns:a16="http://schemas.microsoft.com/office/drawing/2014/main" id="{F9401D39-6CC0-4293-8DAF-533E81D0BE01}"/>
                  </a:ext>
                </a:extLst>
              </p:cNvPr>
              <p:cNvSpPr txBox="1">
                <a:spLocks noRot="1" noChangeAspect="1" noMove="1" noResize="1" noEditPoints="1" noAdjustHandles="1" noChangeArrowheads="1" noChangeShapeType="1" noTextEdit="1"/>
              </p:cNvSpPr>
              <p:nvPr/>
            </p:nvSpPr>
            <p:spPr>
              <a:xfrm>
                <a:off x="248413" y="3153991"/>
                <a:ext cx="5854782" cy="415498"/>
              </a:xfrm>
              <a:prstGeom prst="rect">
                <a:avLst/>
              </a:prstGeom>
              <a:blipFill>
                <a:blip r:embed="rId5"/>
                <a:stretch>
                  <a:fillRect l="-1250" t="-10145" b="-23188"/>
                </a:stretch>
              </a:blipFill>
            </p:spPr>
            <p:txBody>
              <a:bodyPr/>
              <a:lstStyle/>
              <a:p>
                <a:r>
                  <a:rPr lang="en-US">
                    <a:noFill/>
                  </a:rPr>
                  <a:t> </a:t>
                </a:r>
              </a:p>
            </p:txBody>
          </p:sp>
        </mc:Fallback>
      </mc:AlternateContent>
      <p:sp>
        <p:nvSpPr>
          <p:cNvPr id="72" name="TextBox 71">
            <a:extLst>
              <a:ext uri="{FF2B5EF4-FFF2-40B4-BE49-F238E27FC236}">
                <a16:creationId xmlns:a16="http://schemas.microsoft.com/office/drawing/2014/main" id="{BA7CFD8E-E96A-4304-94D9-CD16F69F61EC}"/>
              </a:ext>
            </a:extLst>
          </p:cNvPr>
          <p:cNvSpPr txBox="1"/>
          <p:nvPr/>
        </p:nvSpPr>
        <p:spPr>
          <a:xfrm>
            <a:off x="7729045" y="573119"/>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8</a:t>
            </a:r>
          </a:p>
          <a:p>
            <a:pPr algn="ctr"/>
            <a:r>
              <a:rPr lang="en-US" sz="2200" dirty="0">
                <a:latin typeface="Cambria Math" panose="02040503050406030204" pitchFamily="18" charset="0"/>
                <a:ea typeface="Cambria Math" panose="02040503050406030204" pitchFamily="18" charset="0"/>
              </a:rPr>
              <a:t>6</a:t>
            </a:r>
          </a:p>
          <a:p>
            <a:pPr algn="ctr"/>
            <a:r>
              <a:rPr lang="en-US" sz="2200" dirty="0">
                <a:latin typeface="Cambria Math" panose="02040503050406030204" pitchFamily="18" charset="0"/>
                <a:ea typeface="Cambria Math" panose="02040503050406030204" pitchFamily="18" charset="0"/>
              </a:rPr>
              <a:t>23</a:t>
            </a:r>
          </a:p>
          <a:p>
            <a:pPr algn="ctr"/>
            <a:r>
              <a:rPr lang="en-US" sz="2200" dirty="0">
                <a:latin typeface="Cambria Math" panose="02040503050406030204" pitchFamily="18" charset="0"/>
                <a:ea typeface="Cambria Math" panose="02040503050406030204" pitchFamily="18" charset="0"/>
              </a:rPr>
              <a:t>5</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7</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2</a:t>
            </a:r>
          </a:p>
        </p:txBody>
      </p:sp>
      <p:sp>
        <p:nvSpPr>
          <p:cNvPr id="73" name="TextBox 72">
            <a:extLst>
              <a:ext uri="{FF2B5EF4-FFF2-40B4-BE49-F238E27FC236}">
                <a16:creationId xmlns:a16="http://schemas.microsoft.com/office/drawing/2014/main" id="{2A329441-FE6D-4DEF-918D-9B3CC7E8FA93}"/>
              </a:ext>
            </a:extLst>
          </p:cNvPr>
          <p:cNvSpPr txBox="1"/>
          <p:nvPr/>
        </p:nvSpPr>
        <p:spPr>
          <a:xfrm>
            <a:off x="8348760" y="563594"/>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21</a:t>
            </a:r>
          </a:p>
          <a:p>
            <a:pPr algn="ctr"/>
            <a:r>
              <a:rPr lang="en-US" sz="2200" dirty="0">
                <a:latin typeface="Cambria Math" panose="02040503050406030204" pitchFamily="18" charset="0"/>
                <a:ea typeface="Cambria Math" panose="02040503050406030204" pitchFamily="18" charset="0"/>
              </a:rPr>
              <a:t>14</a:t>
            </a:r>
          </a:p>
          <a:p>
            <a:pPr algn="ctr"/>
            <a:r>
              <a:rPr lang="en-US" sz="2200" dirty="0">
                <a:latin typeface="Cambria Math" panose="02040503050406030204" pitchFamily="18" charset="0"/>
                <a:ea typeface="Cambria Math" panose="02040503050406030204" pitchFamily="18" charset="0"/>
              </a:rPr>
              <a:t>18</a:t>
            </a:r>
          </a:p>
          <a:p>
            <a:pPr algn="ctr"/>
            <a:r>
              <a:rPr lang="en-US" sz="2200" dirty="0">
                <a:latin typeface="Cambria Math" panose="02040503050406030204" pitchFamily="18" charset="0"/>
                <a:ea typeface="Cambria Math" panose="02040503050406030204" pitchFamily="18" charset="0"/>
              </a:rPr>
              <a:t>22</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24</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19</a:t>
            </a:r>
          </a:p>
        </p:txBody>
      </p:sp>
      <p:sp>
        <p:nvSpPr>
          <p:cNvPr id="74" name="TextBox 73">
            <a:extLst>
              <a:ext uri="{FF2B5EF4-FFF2-40B4-BE49-F238E27FC236}">
                <a16:creationId xmlns:a16="http://schemas.microsoft.com/office/drawing/2014/main" id="{8F44FB59-D3F7-453D-8E3B-73F137FB7BB2}"/>
              </a:ext>
            </a:extLst>
          </p:cNvPr>
          <p:cNvSpPr txBox="1"/>
          <p:nvPr/>
        </p:nvSpPr>
        <p:spPr>
          <a:xfrm>
            <a:off x="7729044" y="249269"/>
            <a:ext cx="531421" cy="430887"/>
          </a:xfrm>
          <a:prstGeom prst="rect">
            <a:avLst/>
          </a:prstGeom>
          <a:noFill/>
        </p:spPr>
        <p:txBody>
          <a:bodyPr wrap="square" rtlCol="0">
            <a:spAutoFit/>
          </a:bodyPr>
          <a:lstStyle/>
          <a:p>
            <a:pPr algn="ctr"/>
            <a:r>
              <a:rPr lang="en-US" sz="2200" dirty="0">
                <a:solidFill>
                  <a:srgbClr val="0070C0"/>
                </a:solidFill>
                <a:latin typeface="Cambria Math" panose="02040503050406030204" pitchFamily="18" charset="0"/>
                <a:ea typeface="Cambria Math" panose="02040503050406030204" pitchFamily="18" charset="0"/>
              </a:rPr>
              <a:t>S</a:t>
            </a:r>
            <a:r>
              <a:rPr lang="en-US" dirty="0">
                <a:latin typeface="Cambria Math" panose="02040503050406030204" pitchFamily="18" charset="0"/>
                <a:ea typeface="Cambria Math" panose="02040503050406030204" pitchFamily="18" charset="0"/>
              </a:rPr>
              <a:t>    </a:t>
            </a:r>
          </a:p>
        </p:txBody>
      </p:sp>
      <p:sp>
        <p:nvSpPr>
          <p:cNvPr id="75" name="TextBox 74">
            <a:extLst>
              <a:ext uri="{FF2B5EF4-FFF2-40B4-BE49-F238E27FC236}">
                <a16:creationId xmlns:a16="http://schemas.microsoft.com/office/drawing/2014/main" id="{6A8F6C85-7E12-49EA-B7B1-80F16F8024EA}"/>
              </a:ext>
            </a:extLst>
          </p:cNvPr>
          <p:cNvSpPr txBox="1"/>
          <p:nvPr/>
        </p:nvSpPr>
        <p:spPr>
          <a:xfrm>
            <a:off x="8348758" y="249269"/>
            <a:ext cx="531421" cy="430887"/>
          </a:xfrm>
          <a:prstGeom prst="rect">
            <a:avLst/>
          </a:prstGeom>
          <a:noFill/>
        </p:spPr>
        <p:txBody>
          <a:bodyPr wrap="square" rtlCol="0">
            <a:spAutoFit/>
          </a:bodyPr>
          <a:lstStyle/>
          <a:p>
            <a:pPr algn="ctr"/>
            <a:r>
              <a:rPr lang="en-US" sz="2200" dirty="0">
                <a:solidFill>
                  <a:srgbClr val="FF0000"/>
                </a:solidFill>
                <a:latin typeface="Cambria Math" panose="02040503050406030204" pitchFamily="18" charset="0"/>
                <a:ea typeface="Cambria Math" panose="02040503050406030204" pitchFamily="18" charset="0"/>
              </a:rPr>
              <a:t>E</a:t>
            </a:r>
          </a:p>
        </p:txBody>
      </p:sp>
      <p:sp>
        <p:nvSpPr>
          <p:cNvPr id="76" name="TextBox 75">
            <a:extLst>
              <a:ext uri="{FF2B5EF4-FFF2-40B4-BE49-F238E27FC236}">
                <a16:creationId xmlns:a16="http://schemas.microsoft.com/office/drawing/2014/main" id="{1FA7FC5F-1804-4FDF-AB43-66104ECD3154}"/>
              </a:ext>
            </a:extLst>
          </p:cNvPr>
          <p:cNvSpPr txBox="1"/>
          <p:nvPr/>
        </p:nvSpPr>
        <p:spPr>
          <a:xfrm>
            <a:off x="7094913" y="573119"/>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22</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0</a:t>
            </a:r>
          </a:p>
        </p:txBody>
      </p:sp>
      <p:sp>
        <p:nvSpPr>
          <p:cNvPr id="77" name="TextBox 76">
            <a:extLst>
              <a:ext uri="{FF2B5EF4-FFF2-40B4-BE49-F238E27FC236}">
                <a16:creationId xmlns:a16="http://schemas.microsoft.com/office/drawing/2014/main" id="{4C935E94-789F-424D-A430-AE1A053EC704}"/>
              </a:ext>
            </a:extLst>
          </p:cNvPr>
          <p:cNvSpPr txBox="1"/>
          <p:nvPr/>
        </p:nvSpPr>
        <p:spPr>
          <a:xfrm>
            <a:off x="6958651" y="249268"/>
            <a:ext cx="803946" cy="430887"/>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Pred</a:t>
            </a:r>
            <a:r>
              <a:rPr lang="en-US" dirty="0">
                <a:latin typeface="Cambria Math" panose="02040503050406030204" pitchFamily="18" charset="0"/>
                <a:ea typeface="Cambria Math" panose="02040503050406030204" pitchFamily="18" charset="0"/>
              </a:rPr>
              <a:t>    </a:t>
            </a:r>
          </a:p>
        </p:txBody>
      </p:sp>
      <p:pic>
        <p:nvPicPr>
          <p:cNvPr id="78" name="Picture 77" descr="Graphical user interface, text, application, email&#10;&#10;Description automatically generated">
            <a:extLst>
              <a:ext uri="{FF2B5EF4-FFF2-40B4-BE49-F238E27FC236}">
                <a16:creationId xmlns:a16="http://schemas.microsoft.com/office/drawing/2014/main" id="{C4D2FCF1-8819-4C01-9E8D-4B5ED46D5215}"/>
              </a:ext>
            </a:extLst>
          </p:cNvPr>
          <p:cNvPicPr>
            <a:picLocks noChangeAspect="1"/>
          </p:cNvPicPr>
          <p:nvPr/>
        </p:nvPicPr>
        <p:blipFill rotWithShape="1">
          <a:blip r:embed="rId6">
            <a:extLst>
              <a:ext uri="{28A0092B-C50C-407E-A947-70E740481C1C}">
                <a14:useLocalDpi xmlns:a14="http://schemas.microsoft.com/office/drawing/2010/main" val="0"/>
              </a:ext>
            </a:extLst>
          </a:blip>
          <a:srcRect b="75383"/>
          <a:stretch/>
        </p:blipFill>
        <p:spPr>
          <a:xfrm>
            <a:off x="219359" y="5068282"/>
            <a:ext cx="6739292" cy="536058"/>
          </a:xfrm>
          <a:prstGeom prst="rect">
            <a:avLst/>
          </a:prstGeom>
        </p:spPr>
      </p:pic>
      <p:sp>
        <p:nvSpPr>
          <p:cNvPr id="79" name="TextBox 78">
            <a:extLst>
              <a:ext uri="{FF2B5EF4-FFF2-40B4-BE49-F238E27FC236}">
                <a16:creationId xmlns:a16="http://schemas.microsoft.com/office/drawing/2014/main" id="{80DA6C45-7F32-4A2B-98EC-B3E7D37C73DB}"/>
              </a:ext>
            </a:extLst>
          </p:cNvPr>
          <p:cNvSpPr txBox="1"/>
          <p:nvPr/>
        </p:nvSpPr>
        <p:spPr>
          <a:xfrm>
            <a:off x="281859" y="1020296"/>
            <a:ext cx="3881157" cy="738664"/>
          </a:xfrm>
          <a:prstGeom prst="rect">
            <a:avLst/>
          </a:prstGeom>
          <a:noFill/>
        </p:spPr>
        <p:txBody>
          <a:bodyPr wrap="square" rtlCol="0">
            <a:spAutoFit/>
          </a:bodyPr>
          <a:lstStyle/>
          <a:p>
            <a:pPr marL="285750" indent="-285750">
              <a:buFontTx/>
              <a:buChar char="-"/>
            </a:pPr>
            <a:r>
              <a:rPr lang="en-US" sz="2100" dirty="0">
                <a:latin typeface="+mj-lt"/>
                <a:ea typeface="Cambria Math" panose="02040503050406030204" pitchFamily="18" charset="0"/>
              </a:rPr>
              <a:t>While constructing the graph, we calculate two values.</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44A6E7F9-2CF9-4CC7-8073-0E9D82B17EA1}"/>
                  </a:ext>
                </a:extLst>
              </p:cNvPr>
              <p:cNvSpPr txBox="1"/>
              <p:nvPr/>
            </p:nvSpPr>
            <p:spPr>
              <a:xfrm>
                <a:off x="563411" y="2371306"/>
                <a:ext cx="4727618" cy="780278"/>
              </a:xfrm>
              <a:prstGeom prst="rect">
                <a:avLst/>
              </a:prstGeom>
              <a:noFill/>
            </p:spPr>
            <p:txBody>
              <a:bodyPr wrap="square" rtlCol="0">
                <a:spAutoFit/>
              </a:bodyPr>
              <a:lstStyle/>
              <a:p>
                <a:r>
                  <a:rPr lang="en-US" sz="2100" dirty="0">
                    <a:latin typeface="+mj-lt"/>
                    <a:ea typeface="Cambria Math" panose="02040503050406030204" pitchFamily="18" charset="0"/>
                  </a:rPr>
                  <a:t>e.g., </a:t>
                </a:r>
                <a14:m>
                  <m:oMath xmlns:m="http://schemas.openxmlformats.org/officeDocument/2006/math">
                    <m:sSup>
                      <m:sSupPr>
                        <m:ctrlPr>
                          <a:rPr lang="en-US" sz="2100" i="1" dirty="0" smtClean="0">
                            <a:latin typeface="Cambria Math" panose="02040503050406030204" pitchFamily="18" charset="0"/>
                            <a:ea typeface="Cambria Math" panose="02040503050406030204" pitchFamily="18" charset="0"/>
                          </a:rPr>
                        </m:ctrlPr>
                      </m:sSupPr>
                      <m:e>
                        <m:r>
                          <a:rPr lang="en-US" sz="2100" b="0" i="1" dirty="0" smtClean="0">
                            <a:latin typeface="Cambria Math" panose="02040503050406030204" pitchFamily="18" charset="0"/>
                            <a:ea typeface="Cambria Math" panose="02040503050406030204" pitchFamily="18" charset="0"/>
                          </a:rPr>
                          <m:t>𝑃h𝑖</m:t>
                        </m:r>
                      </m:e>
                      <m:sup>
                        <m:r>
                          <a:rPr lang="en-US" sz="2100" b="0" i="1" dirty="0" smtClean="0">
                            <a:latin typeface="Cambria Math" panose="02040503050406030204" pitchFamily="18" charset="0"/>
                            <a:ea typeface="Cambria Math" panose="02040503050406030204" pitchFamily="18" charset="0"/>
                          </a:rPr>
                          <m:t>−1</m:t>
                        </m:r>
                      </m:sup>
                    </m:sSup>
                    <m:d>
                      <m:dPr>
                        <m:ctrlPr>
                          <a:rPr lang="en-US" sz="2100" i="1" dirty="0" smtClean="0">
                            <a:latin typeface="Cambria Math" panose="02040503050406030204" pitchFamily="18" charset="0"/>
                            <a:ea typeface="Cambria Math" panose="02040503050406030204" pitchFamily="18" charset="0"/>
                          </a:rPr>
                        </m:ctrlPr>
                      </m:dPr>
                      <m:e>
                        <m:r>
                          <a:rPr lang="en-US" sz="2100" i="1" dirty="0" smtClean="0">
                            <a:latin typeface="Cambria Math" panose="02040503050406030204" pitchFamily="18" charset="0"/>
                            <a:ea typeface="Cambria Math" panose="02040503050406030204" pitchFamily="18" charset="0"/>
                          </a:rPr>
                          <m:t>26</m:t>
                        </m:r>
                      </m:e>
                    </m:d>
                    <m:r>
                      <a:rPr lang="en-US" sz="2100" b="0" i="1" dirty="0" smtClean="0">
                        <a:latin typeface="Cambria Math" panose="02040503050406030204" pitchFamily="18" charset="0"/>
                        <a:ea typeface="Cambria Math" panose="02040503050406030204" pitchFamily="18" charset="0"/>
                      </a:rPr>
                      <m:t> </m:t>
                    </m:r>
                    <m:r>
                      <a:rPr lang="en-US" sz="2100" i="1" dirty="0" smtClean="0">
                        <a:latin typeface="Cambria Math" panose="02040503050406030204" pitchFamily="18" charset="0"/>
                        <a:ea typeface="Cambria Math" panose="02040503050406030204" pitchFamily="18" charset="0"/>
                      </a:rPr>
                      <m:t>–</m:t>
                    </m:r>
                    <m:r>
                      <a:rPr lang="en-US" sz="2100" b="0" i="1" dirty="0" smtClean="0">
                        <a:latin typeface="Cambria Math" panose="02040503050406030204" pitchFamily="18" charset="0"/>
                        <a:ea typeface="Cambria Math" panose="02040503050406030204" pitchFamily="18" charset="0"/>
                      </a:rPr>
                      <m:t> </m:t>
                    </m:r>
                    <m:r>
                      <a:rPr lang="en-US" sz="2100" i="1" dirty="0" smtClean="0">
                        <a:latin typeface="Cambria Math" panose="02040503050406030204" pitchFamily="18" charset="0"/>
                        <a:ea typeface="Cambria Math" panose="02040503050406030204" pitchFamily="18" charset="0"/>
                      </a:rPr>
                      <m:t>𝑝𝑟𝑒𝑑</m:t>
                    </m:r>
                    <m:d>
                      <m:dPr>
                        <m:ctrlPr>
                          <a:rPr lang="en-US" sz="2100" i="1" dirty="0" smtClean="0">
                            <a:latin typeface="Cambria Math" panose="02040503050406030204" pitchFamily="18" charset="0"/>
                            <a:ea typeface="Cambria Math" panose="02040503050406030204" pitchFamily="18" charset="0"/>
                          </a:rPr>
                        </m:ctrlPr>
                      </m:dPr>
                      <m:e>
                        <m:sSup>
                          <m:sSupPr>
                            <m:ctrlPr>
                              <a:rPr lang="en-US" sz="2100" i="1" dirty="0">
                                <a:latin typeface="Cambria Math" panose="02040503050406030204" pitchFamily="18" charset="0"/>
                                <a:ea typeface="Cambria Math" panose="02040503050406030204" pitchFamily="18" charset="0"/>
                              </a:rPr>
                            </m:ctrlPr>
                          </m:sSupPr>
                          <m:e>
                            <m:r>
                              <a:rPr lang="en-US" sz="2100" i="1" dirty="0">
                                <a:latin typeface="Cambria Math" panose="02040503050406030204" pitchFamily="18" charset="0"/>
                                <a:ea typeface="Cambria Math" panose="02040503050406030204" pitchFamily="18" charset="0"/>
                              </a:rPr>
                              <m:t>𝑃h𝑖</m:t>
                            </m:r>
                          </m:e>
                          <m:sup>
                            <m:r>
                              <a:rPr lang="en-US" sz="2100" i="1" dirty="0">
                                <a:latin typeface="Cambria Math" panose="02040503050406030204" pitchFamily="18" charset="0"/>
                                <a:ea typeface="Cambria Math" panose="02040503050406030204" pitchFamily="18" charset="0"/>
                              </a:rPr>
                              <m:t>−1</m:t>
                            </m:r>
                          </m:sup>
                        </m:sSup>
                        <m:d>
                          <m:dPr>
                            <m:ctrlPr>
                              <a:rPr lang="en-US" sz="2100" i="1" dirty="0" smtClean="0">
                                <a:latin typeface="Cambria Math" panose="02040503050406030204" pitchFamily="18" charset="0"/>
                                <a:ea typeface="Cambria Math" panose="02040503050406030204" pitchFamily="18" charset="0"/>
                              </a:rPr>
                            </m:ctrlPr>
                          </m:dPr>
                          <m:e>
                            <m:r>
                              <a:rPr lang="en-US" sz="2100" i="1" dirty="0" smtClean="0">
                                <a:latin typeface="Cambria Math" panose="02040503050406030204" pitchFamily="18" charset="0"/>
                                <a:ea typeface="Cambria Math" panose="02040503050406030204" pitchFamily="18" charset="0"/>
                              </a:rPr>
                              <m:t>26</m:t>
                            </m:r>
                          </m:e>
                        </m:d>
                      </m:e>
                    </m:d>
                    <m:r>
                      <a:rPr lang="en-US" sz="2100" b="0" i="1" dirty="0" smtClean="0">
                        <a:latin typeface="Cambria Math" panose="02040503050406030204" pitchFamily="18" charset="0"/>
                        <a:ea typeface="Cambria Math" panose="02040503050406030204" pitchFamily="18" charset="0"/>
                      </a:rPr>
                      <m:t>=5</m:t>
                    </m:r>
                  </m:oMath>
                </a14:m>
                <a:br>
                  <a:rPr lang="en-US" sz="2100" b="0" dirty="0">
                    <a:latin typeface="+mj-lt"/>
                    <a:ea typeface="Cambria Math" panose="02040503050406030204" pitchFamily="18" charset="0"/>
                  </a:rPr>
                </a:br>
                <a:r>
                  <a:rPr lang="en-US" sz="2100" b="0" dirty="0">
                    <a:latin typeface="+mj-lt"/>
                    <a:ea typeface="Cambria Math" panose="02040503050406030204" pitchFamily="18" charset="0"/>
                  </a:rPr>
                  <a:t>	                  </a:t>
                </a:r>
                <a14:m>
                  <m:oMath xmlns:m="http://schemas.openxmlformats.org/officeDocument/2006/math">
                    <m:r>
                      <a:rPr lang="en-US" sz="2100" b="0" i="0" dirty="0" smtClean="0">
                        <a:latin typeface="Cambria Math" panose="02040503050406030204" pitchFamily="18" charset="0"/>
                        <a:ea typeface="Cambria Math" panose="02040503050406030204" pitchFamily="18" charset="0"/>
                      </a:rPr>
                      <m:t>(</m:t>
                    </m:r>
                    <m:r>
                      <a:rPr lang="en-US" sz="2100" b="0" i="1" dirty="0" smtClean="0">
                        <a:latin typeface="Cambria Math" panose="02040503050406030204" pitchFamily="18" charset="0"/>
                        <a:ea typeface="Cambria Math" panose="02040503050406030204" pitchFamily="18" charset="0"/>
                      </a:rPr>
                      <m:t>8 − 3)</m:t>
                    </m:r>
                  </m:oMath>
                </a14:m>
                <a:endParaRPr lang="en-US" sz="2100" dirty="0"/>
              </a:p>
            </p:txBody>
          </p:sp>
        </mc:Choice>
        <mc:Fallback xmlns="">
          <p:sp>
            <p:nvSpPr>
              <p:cNvPr id="2" name="TextBox 1">
                <a:extLst>
                  <a:ext uri="{FF2B5EF4-FFF2-40B4-BE49-F238E27FC236}">
                    <a16:creationId xmlns:a16="http://schemas.microsoft.com/office/drawing/2014/main" id="{44A6E7F9-2CF9-4CC7-8073-0E9D82B17EA1}"/>
                  </a:ext>
                </a:extLst>
              </p:cNvPr>
              <p:cNvSpPr txBox="1">
                <a:spLocks noRot="1" noChangeAspect="1" noMove="1" noResize="1" noEditPoints="1" noAdjustHandles="1" noChangeArrowheads="1" noChangeShapeType="1" noTextEdit="1"/>
              </p:cNvSpPr>
              <p:nvPr/>
            </p:nvSpPr>
            <p:spPr>
              <a:xfrm>
                <a:off x="563411" y="2371306"/>
                <a:ext cx="4727618" cy="780278"/>
              </a:xfrm>
              <a:prstGeom prst="rect">
                <a:avLst/>
              </a:prstGeom>
              <a:blipFill>
                <a:blip r:embed="rId7"/>
                <a:stretch>
                  <a:fillRect l="-1546" t="-1563" b="-781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E5FF78B5-CE1D-4F3D-9EFE-75F690658BF6}"/>
                  </a:ext>
                </a:extLst>
              </p:cNvPr>
              <p:cNvSpPr txBox="1"/>
              <p:nvPr/>
            </p:nvSpPr>
            <p:spPr>
              <a:xfrm>
                <a:off x="563411" y="3700080"/>
                <a:ext cx="5941892" cy="415498"/>
              </a:xfrm>
              <a:prstGeom prst="rect">
                <a:avLst/>
              </a:prstGeom>
              <a:noFill/>
            </p:spPr>
            <p:txBody>
              <a:bodyPr wrap="square" rtlCol="0">
                <a:spAutoFit/>
              </a:bodyPr>
              <a:lstStyle/>
              <a:p>
                <a:r>
                  <a:rPr lang="en-US" sz="2100" dirty="0">
                    <a:latin typeface="+mj-lt"/>
                  </a:rPr>
                  <a:t>e.g., </a:t>
                </a:r>
                <a14:m>
                  <m:oMath xmlns:m="http://schemas.openxmlformats.org/officeDocument/2006/math">
                    <m:r>
                      <a:rPr lang="en-US" sz="2100" b="0" i="1" dirty="0" smtClean="0">
                        <a:latin typeface="Cambria Math" panose="02040503050406030204" pitchFamily="18" charset="0"/>
                        <a:ea typeface="Cambria Math" panose="02040503050406030204" pitchFamily="18" charset="0"/>
                      </a:rPr>
                      <m:t>𝑠𝑢𝑐𝑐</m:t>
                    </m:r>
                    <m:d>
                      <m:dPr>
                        <m:ctrlPr>
                          <a:rPr lang="en-US" sz="2100" b="0" i="1" dirty="0" smtClean="0">
                            <a:latin typeface="Cambria Math" panose="02040503050406030204" pitchFamily="18" charset="0"/>
                            <a:ea typeface="Cambria Math" panose="02040503050406030204" pitchFamily="18" charset="0"/>
                          </a:rPr>
                        </m:ctrlPr>
                      </m:dPr>
                      <m:e>
                        <m:r>
                          <a:rPr lang="en-US" sz="2100" b="0" i="1" dirty="0" smtClean="0">
                            <a:latin typeface="Cambria Math" panose="02040503050406030204" pitchFamily="18" charset="0"/>
                            <a:ea typeface="Cambria Math" panose="02040503050406030204" pitchFamily="18" charset="0"/>
                          </a:rPr>
                          <m:t>3</m:t>
                        </m:r>
                      </m:e>
                    </m:d>
                    <m:r>
                      <a:rPr lang="en-US" sz="2100" b="0" i="1" dirty="0" smtClean="0">
                        <a:latin typeface="Cambria Math" panose="02040503050406030204" pitchFamily="18" charset="0"/>
                        <a:ea typeface="Cambria Math" panose="02040503050406030204" pitchFamily="18" charset="0"/>
                      </a:rPr>
                      <m:t>−</m:t>
                    </m:r>
                    <m:r>
                      <a:rPr lang="en-US" sz="2100" b="0" i="1" dirty="0" smtClean="0">
                        <a:latin typeface="Cambria Math" panose="02040503050406030204" pitchFamily="18" charset="0"/>
                        <a:ea typeface="Cambria Math" panose="02040503050406030204" pitchFamily="18" charset="0"/>
                      </a:rPr>
                      <m:t>𝑝𝑟𝑒𝑑</m:t>
                    </m:r>
                    <m:d>
                      <m:dPr>
                        <m:ctrlPr>
                          <a:rPr lang="en-US" sz="2100" b="0" i="1" dirty="0" smtClean="0">
                            <a:latin typeface="Cambria Math" panose="02040503050406030204" pitchFamily="18" charset="0"/>
                            <a:ea typeface="Cambria Math" panose="02040503050406030204" pitchFamily="18" charset="0"/>
                          </a:rPr>
                        </m:ctrlPr>
                      </m:dPr>
                      <m:e>
                        <m:r>
                          <a:rPr lang="en-US" sz="2100" b="0" i="1" dirty="0" smtClean="0">
                            <a:latin typeface="Cambria Math" panose="02040503050406030204" pitchFamily="18" charset="0"/>
                            <a:ea typeface="Cambria Math" panose="02040503050406030204" pitchFamily="18" charset="0"/>
                          </a:rPr>
                          <m:t>3</m:t>
                        </m:r>
                      </m:e>
                    </m:d>
                    <m:r>
                      <a:rPr lang="en-US" sz="2100" b="0" i="1" dirty="0" smtClean="0">
                        <a:latin typeface="Cambria Math" panose="02040503050406030204" pitchFamily="18" charset="0"/>
                        <a:ea typeface="Cambria Math" panose="02040503050406030204" pitchFamily="18" charset="0"/>
                      </a:rPr>
                      <m:t>=6</m:t>
                    </m:r>
                  </m:oMath>
                </a14:m>
                <a:endParaRPr lang="en-US" sz="2100" dirty="0">
                  <a:latin typeface="+mj-lt"/>
                </a:endParaRPr>
              </a:p>
            </p:txBody>
          </p:sp>
        </mc:Choice>
        <mc:Fallback xmlns="">
          <p:sp>
            <p:nvSpPr>
              <p:cNvPr id="18" name="TextBox 17">
                <a:extLst>
                  <a:ext uri="{FF2B5EF4-FFF2-40B4-BE49-F238E27FC236}">
                    <a16:creationId xmlns:a16="http://schemas.microsoft.com/office/drawing/2014/main" id="{E5FF78B5-CE1D-4F3D-9EFE-75F690658BF6}"/>
                  </a:ext>
                </a:extLst>
              </p:cNvPr>
              <p:cNvSpPr txBox="1">
                <a:spLocks noRot="1" noChangeAspect="1" noMove="1" noResize="1" noEditPoints="1" noAdjustHandles="1" noChangeArrowheads="1" noChangeShapeType="1" noTextEdit="1"/>
              </p:cNvSpPr>
              <p:nvPr/>
            </p:nvSpPr>
            <p:spPr>
              <a:xfrm>
                <a:off x="563411" y="3700080"/>
                <a:ext cx="5941892" cy="415498"/>
              </a:xfrm>
              <a:prstGeom prst="rect">
                <a:avLst/>
              </a:prstGeom>
              <a:blipFill>
                <a:blip r:embed="rId8"/>
                <a:stretch>
                  <a:fillRect l="-1231" t="-8824" b="-27941"/>
                </a:stretch>
              </a:blipFill>
            </p:spPr>
            <p:txBody>
              <a:bodyPr/>
              <a:lstStyle/>
              <a:p>
                <a:r>
                  <a:rPr lang="en-US">
                    <a:noFill/>
                  </a:rPr>
                  <a:t> </a:t>
                </a:r>
              </a:p>
            </p:txBody>
          </p:sp>
        </mc:Fallback>
      </mc:AlternateContent>
      <p:sp>
        <p:nvSpPr>
          <p:cNvPr id="3" name="Slide Number Placeholder 2">
            <a:extLst>
              <a:ext uri="{FF2B5EF4-FFF2-40B4-BE49-F238E27FC236}">
                <a16:creationId xmlns:a16="http://schemas.microsoft.com/office/drawing/2014/main" id="{4289C7AB-F8DA-4550-B457-021D7155CEF1}"/>
              </a:ext>
            </a:extLst>
          </p:cNvPr>
          <p:cNvSpPr>
            <a:spLocks noGrp="1"/>
          </p:cNvSpPr>
          <p:nvPr>
            <p:ph type="sldNum" sz="quarter" idx="12"/>
          </p:nvPr>
        </p:nvSpPr>
        <p:spPr/>
        <p:txBody>
          <a:bodyPr/>
          <a:lstStyle/>
          <a:p>
            <a:fld id="{2F7B530C-006E-4E40-83A9-0D679570FF2D}" type="slidenum">
              <a:rPr lang="en-US" smtClean="0"/>
              <a:t>10</a:t>
            </a:fld>
            <a:endParaRPr lang="en-US"/>
          </a:p>
        </p:txBody>
      </p:sp>
      <p:cxnSp>
        <p:nvCxnSpPr>
          <p:cNvPr id="5" name="Straight Arrow Connector 4">
            <a:extLst>
              <a:ext uri="{FF2B5EF4-FFF2-40B4-BE49-F238E27FC236}">
                <a16:creationId xmlns:a16="http://schemas.microsoft.com/office/drawing/2014/main" id="{9395B36F-D942-4C54-AD04-12D2B054E138}"/>
              </a:ext>
            </a:extLst>
          </p:cNvPr>
          <p:cNvCxnSpPr>
            <a:cxnSpLocks/>
          </p:cNvCxnSpPr>
          <p:nvPr/>
        </p:nvCxnSpPr>
        <p:spPr>
          <a:xfrm>
            <a:off x="2638425" y="4650377"/>
            <a:ext cx="0" cy="57408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915B8B01-1BED-49BC-8179-492556E8B4A8}"/>
              </a:ext>
            </a:extLst>
          </p:cNvPr>
          <p:cNvCxnSpPr>
            <a:cxnSpLocks/>
          </p:cNvCxnSpPr>
          <p:nvPr/>
        </p:nvCxnSpPr>
        <p:spPr>
          <a:xfrm>
            <a:off x="1216025" y="4650377"/>
            <a:ext cx="0" cy="57408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073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par>
                                <p:cTn id="23" presetID="10"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fade">
                                      <p:cBhvr>
                                        <p:cTn id="25" dur="500"/>
                                        <p:tgtEl>
                                          <p:spTgt spid="29"/>
                                        </p:tgtEl>
                                      </p:cBhvr>
                                    </p:animEffect>
                                  </p:childTnLst>
                                </p:cTn>
                              </p:par>
                              <p:par>
                                <p:cTn id="26" presetID="10" presetClass="entr" presetSubtype="0" fill="hold"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5" name="Content Placeholder 4" descr="Text&#10;&#10;Description automatically generated">
            <a:extLst>
              <a:ext uri="{FF2B5EF4-FFF2-40B4-BE49-F238E27FC236}">
                <a16:creationId xmlns:a16="http://schemas.microsoft.com/office/drawing/2014/main" id="{8E6A952E-3254-41F0-B2D5-1DF95A353C1B}"/>
              </a:ext>
            </a:extLst>
          </p:cNvPr>
          <p:cNvPicPr>
            <a:picLocks noChangeAspect="1"/>
          </p:cNvPicPr>
          <p:nvPr/>
        </p:nvPicPr>
        <p:blipFill rotWithShape="1">
          <a:blip r:embed="rId3">
            <a:extLst>
              <a:ext uri="{28A0092B-C50C-407E-A947-70E740481C1C}">
                <a14:useLocalDpi xmlns:a14="http://schemas.microsoft.com/office/drawing/2010/main" val="0"/>
              </a:ext>
            </a:extLst>
          </a:blip>
          <a:srcRect t="5309" r="66747" b="1"/>
          <a:stretch/>
        </p:blipFill>
        <p:spPr>
          <a:xfrm>
            <a:off x="9252185" y="17040"/>
            <a:ext cx="1720615" cy="6135740"/>
          </a:xfrm>
          <a:prstGeom prst="rect">
            <a:avLst/>
          </a:prstGeom>
        </p:spPr>
      </p:pic>
      <p:sp>
        <p:nvSpPr>
          <p:cNvPr id="26" name="TextBox 25">
            <a:extLst>
              <a:ext uri="{FF2B5EF4-FFF2-40B4-BE49-F238E27FC236}">
                <a16:creationId xmlns:a16="http://schemas.microsoft.com/office/drawing/2014/main" id="{3DCD2611-3CED-4AFD-9FBD-BFAEB8857EB8}"/>
              </a:ext>
            </a:extLst>
          </p:cNvPr>
          <p:cNvSpPr txBox="1"/>
          <p:nvPr/>
        </p:nvSpPr>
        <p:spPr>
          <a:xfrm>
            <a:off x="377943" y="249269"/>
            <a:ext cx="4048125" cy="507831"/>
          </a:xfrm>
          <a:prstGeom prst="rect">
            <a:avLst/>
          </a:prstGeom>
          <a:noFill/>
        </p:spPr>
        <p:txBody>
          <a:bodyPr wrap="square">
            <a:spAutoFit/>
          </a:bodyPr>
          <a:lstStyle/>
          <a:p>
            <a:r>
              <a:rPr lang="en-US" sz="2700" dirty="0">
                <a:latin typeface="Calibri Light" panose="020F0302020204030204" pitchFamily="34" charset="0"/>
                <a:cs typeface="Calibri Light" panose="020F0302020204030204" pitchFamily="34" charset="0"/>
              </a:rPr>
              <a:t>Cost &amp; Limits</a:t>
            </a:r>
          </a:p>
        </p:txBody>
      </p:sp>
      <p:pic>
        <p:nvPicPr>
          <p:cNvPr id="3" name="Picture 2" descr="Graphical user interface, text, application, email&#10;&#10;Description automatically generated">
            <a:extLst>
              <a:ext uri="{FF2B5EF4-FFF2-40B4-BE49-F238E27FC236}">
                <a16:creationId xmlns:a16="http://schemas.microsoft.com/office/drawing/2014/main" id="{D048BF40-B3F3-4EA4-80B1-6023B86289F2}"/>
              </a:ext>
            </a:extLst>
          </p:cNvPr>
          <p:cNvPicPr>
            <a:picLocks noChangeAspect="1"/>
          </p:cNvPicPr>
          <p:nvPr/>
        </p:nvPicPr>
        <p:blipFill rotWithShape="1">
          <a:blip r:embed="rId4">
            <a:extLst>
              <a:ext uri="{28A0092B-C50C-407E-A947-70E740481C1C}">
                <a14:useLocalDpi xmlns:a14="http://schemas.microsoft.com/office/drawing/2010/main" val="0"/>
              </a:ext>
            </a:extLst>
          </a:blip>
          <a:srcRect b="74063"/>
          <a:stretch/>
        </p:blipFill>
        <p:spPr>
          <a:xfrm>
            <a:off x="9252185" y="6177384"/>
            <a:ext cx="6739292" cy="564804"/>
          </a:xfrm>
          <a:prstGeom prst="rect">
            <a:avLst/>
          </a:prstGeom>
        </p:spPr>
      </p:pic>
      <p:sp>
        <p:nvSpPr>
          <p:cNvPr id="52" name="TextBox 51">
            <a:extLst>
              <a:ext uri="{FF2B5EF4-FFF2-40B4-BE49-F238E27FC236}">
                <a16:creationId xmlns:a16="http://schemas.microsoft.com/office/drawing/2014/main" id="{C3F649E6-2C41-47AD-9160-6287123901A9}"/>
              </a:ext>
            </a:extLst>
          </p:cNvPr>
          <p:cNvSpPr txBox="1"/>
          <p:nvPr/>
        </p:nvSpPr>
        <p:spPr>
          <a:xfrm>
            <a:off x="7729045" y="573119"/>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8</a:t>
            </a:r>
          </a:p>
          <a:p>
            <a:pPr algn="ctr"/>
            <a:r>
              <a:rPr lang="en-US" sz="2200" dirty="0">
                <a:latin typeface="Cambria Math" panose="02040503050406030204" pitchFamily="18" charset="0"/>
                <a:ea typeface="Cambria Math" panose="02040503050406030204" pitchFamily="18" charset="0"/>
              </a:rPr>
              <a:t>6</a:t>
            </a:r>
          </a:p>
          <a:p>
            <a:pPr algn="ctr"/>
            <a:r>
              <a:rPr lang="en-US" sz="2200" dirty="0">
                <a:latin typeface="Cambria Math" panose="02040503050406030204" pitchFamily="18" charset="0"/>
                <a:ea typeface="Cambria Math" panose="02040503050406030204" pitchFamily="18" charset="0"/>
              </a:rPr>
              <a:t>23</a:t>
            </a:r>
          </a:p>
          <a:p>
            <a:pPr algn="ctr"/>
            <a:r>
              <a:rPr lang="en-US" sz="2200" dirty="0">
                <a:latin typeface="Cambria Math" panose="02040503050406030204" pitchFamily="18" charset="0"/>
                <a:ea typeface="Cambria Math" panose="02040503050406030204" pitchFamily="18" charset="0"/>
              </a:rPr>
              <a:t>5</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7</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2</a:t>
            </a:r>
          </a:p>
        </p:txBody>
      </p:sp>
      <p:sp>
        <p:nvSpPr>
          <p:cNvPr id="54" name="TextBox 53">
            <a:extLst>
              <a:ext uri="{FF2B5EF4-FFF2-40B4-BE49-F238E27FC236}">
                <a16:creationId xmlns:a16="http://schemas.microsoft.com/office/drawing/2014/main" id="{B90DEF11-6A48-45E0-8A3F-2E016A1F4AA2}"/>
              </a:ext>
            </a:extLst>
          </p:cNvPr>
          <p:cNvSpPr txBox="1"/>
          <p:nvPr/>
        </p:nvSpPr>
        <p:spPr>
          <a:xfrm>
            <a:off x="8348760" y="563594"/>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21</a:t>
            </a:r>
          </a:p>
          <a:p>
            <a:pPr algn="ctr"/>
            <a:r>
              <a:rPr lang="en-US" sz="2200" dirty="0">
                <a:latin typeface="Cambria Math" panose="02040503050406030204" pitchFamily="18" charset="0"/>
                <a:ea typeface="Cambria Math" panose="02040503050406030204" pitchFamily="18" charset="0"/>
              </a:rPr>
              <a:t>14</a:t>
            </a:r>
          </a:p>
          <a:p>
            <a:pPr algn="ctr"/>
            <a:r>
              <a:rPr lang="en-US" sz="2200" dirty="0">
                <a:latin typeface="Cambria Math" panose="02040503050406030204" pitchFamily="18" charset="0"/>
                <a:ea typeface="Cambria Math" panose="02040503050406030204" pitchFamily="18" charset="0"/>
              </a:rPr>
              <a:t>18</a:t>
            </a:r>
          </a:p>
          <a:p>
            <a:pPr algn="ctr"/>
            <a:r>
              <a:rPr lang="en-US" sz="2200" dirty="0">
                <a:latin typeface="Cambria Math" panose="02040503050406030204" pitchFamily="18" charset="0"/>
                <a:ea typeface="Cambria Math" panose="02040503050406030204" pitchFamily="18" charset="0"/>
              </a:rPr>
              <a:t>22</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24</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19</a:t>
            </a:r>
          </a:p>
        </p:txBody>
      </p:sp>
      <p:sp>
        <p:nvSpPr>
          <p:cNvPr id="56" name="TextBox 55">
            <a:extLst>
              <a:ext uri="{FF2B5EF4-FFF2-40B4-BE49-F238E27FC236}">
                <a16:creationId xmlns:a16="http://schemas.microsoft.com/office/drawing/2014/main" id="{FB247EBC-B55F-4E50-B77D-13EA134AC279}"/>
              </a:ext>
            </a:extLst>
          </p:cNvPr>
          <p:cNvSpPr txBox="1"/>
          <p:nvPr/>
        </p:nvSpPr>
        <p:spPr>
          <a:xfrm>
            <a:off x="7729044" y="249269"/>
            <a:ext cx="531421" cy="430887"/>
          </a:xfrm>
          <a:prstGeom prst="rect">
            <a:avLst/>
          </a:prstGeom>
          <a:noFill/>
        </p:spPr>
        <p:txBody>
          <a:bodyPr wrap="square" rtlCol="0">
            <a:spAutoFit/>
          </a:bodyPr>
          <a:lstStyle/>
          <a:p>
            <a:pPr algn="ctr"/>
            <a:r>
              <a:rPr lang="en-US" sz="2200" dirty="0">
                <a:solidFill>
                  <a:srgbClr val="0070C0"/>
                </a:solidFill>
                <a:latin typeface="Cambria Math" panose="02040503050406030204" pitchFamily="18" charset="0"/>
                <a:ea typeface="Cambria Math" panose="02040503050406030204" pitchFamily="18" charset="0"/>
              </a:rPr>
              <a:t>S</a:t>
            </a:r>
            <a:r>
              <a:rPr lang="en-US" dirty="0">
                <a:latin typeface="Cambria Math" panose="02040503050406030204" pitchFamily="18" charset="0"/>
                <a:ea typeface="Cambria Math" panose="02040503050406030204" pitchFamily="18" charset="0"/>
              </a:rPr>
              <a:t>    </a:t>
            </a:r>
          </a:p>
        </p:txBody>
      </p:sp>
      <p:sp>
        <p:nvSpPr>
          <p:cNvPr id="57" name="TextBox 56">
            <a:extLst>
              <a:ext uri="{FF2B5EF4-FFF2-40B4-BE49-F238E27FC236}">
                <a16:creationId xmlns:a16="http://schemas.microsoft.com/office/drawing/2014/main" id="{240AA9C8-E621-49F0-B4D8-5F44E7AA5997}"/>
              </a:ext>
            </a:extLst>
          </p:cNvPr>
          <p:cNvSpPr txBox="1"/>
          <p:nvPr/>
        </p:nvSpPr>
        <p:spPr>
          <a:xfrm>
            <a:off x="8348758" y="249269"/>
            <a:ext cx="531421" cy="430887"/>
          </a:xfrm>
          <a:prstGeom prst="rect">
            <a:avLst/>
          </a:prstGeom>
          <a:noFill/>
        </p:spPr>
        <p:txBody>
          <a:bodyPr wrap="square" rtlCol="0">
            <a:spAutoFit/>
          </a:bodyPr>
          <a:lstStyle/>
          <a:p>
            <a:pPr algn="ctr"/>
            <a:r>
              <a:rPr lang="en-US" sz="2200" dirty="0">
                <a:solidFill>
                  <a:srgbClr val="FF0000"/>
                </a:solidFill>
                <a:latin typeface="Cambria Math" panose="02040503050406030204" pitchFamily="18" charset="0"/>
                <a:ea typeface="Cambria Math" panose="02040503050406030204" pitchFamily="18" charset="0"/>
              </a:rPr>
              <a:t>E</a:t>
            </a:r>
          </a:p>
        </p:txBody>
      </p:sp>
      <p:sp>
        <p:nvSpPr>
          <p:cNvPr id="58" name="TextBox 57">
            <a:extLst>
              <a:ext uri="{FF2B5EF4-FFF2-40B4-BE49-F238E27FC236}">
                <a16:creationId xmlns:a16="http://schemas.microsoft.com/office/drawing/2014/main" id="{43BF53FD-BF7B-4CE0-BE86-D2C10FE1534D}"/>
              </a:ext>
            </a:extLst>
          </p:cNvPr>
          <p:cNvSpPr txBox="1"/>
          <p:nvPr/>
        </p:nvSpPr>
        <p:spPr>
          <a:xfrm>
            <a:off x="7094913" y="573119"/>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22</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0</a:t>
            </a:r>
          </a:p>
        </p:txBody>
      </p:sp>
      <p:sp>
        <p:nvSpPr>
          <p:cNvPr id="59" name="TextBox 58">
            <a:extLst>
              <a:ext uri="{FF2B5EF4-FFF2-40B4-BE49-F238E27FC236}">
                <a16:creationId xmlns:a16="http://schemas.microsoft.com/office/drawing/2014/main" id="{3AF35C8F-721B-417B-B163-52E8E29892EC}"/>
              </a:ext>
            </a:extLst>
          </p:cNvPr>
          <p:cNvSpPr txBox="1"/>
          <p:nvPr/>
        </p:nvSpPr>
        <p:spPr>
          <a:xfrm>
            <a:off x="6958651" y="249268"/>
            <a:ext cx="803946" cy="430887"/>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Pred</a:t>
            </a:r>
            <a:r>
              <a:rPr lang="en-US" dirty="0">
                <a:latin typeface="Cambria Math" panose="02040503050406030204" pitchFamily="18" charset="0"/>
                <a:ea typeface="Cambria Math" panose="02040503050406030204" pitchFamily="18" charset="0"/>
              </a:rPr>
              <a:t>    </a:t>
            </a:r>
          </a:p>
        </p:txBody>
      </p:sp>
      <p:sp>
        <p:nvSpPr>
          <p:cNvPr id="14" name="Oval 13">
            <a:extLst>
              <a:ext uri="{FF2B5EF4-FFF2-40B4-BE49-F238E27FC236}">
                <a16:creationId xmlns:a16="http://schemas.microsoft.com/office/drawing/2014/main" id="{659B5B66-FDDD-494F-9F49-0AE80C03C911}"/>
              </a:ext>
            </a:extLst>
          </p:cNvPr>
          <p:cNvSpPr/>
          <p:nvPr/>
        </p:nvSpPr>
        <p:spPr>
          <a:xfrm>
            <a:off x="368976" y="2174824"/>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cs typeface="Courier New" panose="02070309020205020404" pitchFamily="49" charset="0"/>
              </a:rPr>
              <a:t>26</a:t>
            </a:r>
          </a:p>
        </p:txBody>
      </p:sp>
      <p:sp>
        <p:nvSpPr>
          <p:cNvPr id="15" name="Oval 14">
            <a:extLst>
              <a:ext uri="{FF2B5EF4-FFF2-40B4-BE49-F238E27FC236}">
                <a16:creationId xmlns:a16="http://schemas.microsoft.com/office/drawing/2014/main" id="{90D7B493-B94E-4211-9170-6B1F64F81C87}"/>
              </a:ext>
            </a:extLst>
          </p:cNvPr>
          <p:cNvSpPr/>
          <p:nvPr/>
        </p:nvSpPr>
        <p:spPr>
          <a:xfrm>
            <a:off x="1557570" y="2174821"/>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3</a:t>
            </a:r>
          </a:p>
        </p:txBody>
      </p:sp>
      <p:sp>
        <p:nvSpPr>
          <p:cNvPr id="16" name="Oval 15">
            <a:extLst>
              <a:ext uri="{FF2B5EF4-FFF2-40B4-BE49-F238E27FC236}">
                <a16:creationId xmlns:a16="http://schemas.microsoft.com/office/drawing/2014/main" id="{2CB61E14-0092-4607-B4A9-0D6170533B02}"/>
              </a:ext>
            </a:extLst>
          </p:cNvPr>
          <p:cNvSpPr/>
          <p:nvPr/>
        </p:nvSpPr>
        <p:spPr>
          <a:xfrm>
            <a:off x="2741296" y="2171346"/>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11</a:t>
            </a:r>
          </a:p>
        </p:txBody>
      </p:sp>
      <p:sp>
        <p:nvSpPr>
          <p:cNvPr id="17" name="Oval 16">
            <a:extLst>
              <a:ext uri="{FF2B5EF4-FFF2-40B4-BE49-F238E27FC236}">
                <a16:creationId xmlns:a16="http://schemas.microsoft.com/office/drawing/2014/main" id="{55734122-1C9D-4272-B6C0-07F483F1B284}"/>
              </a:ext>
            </a:extLst>
          </p:cNvPr>
          <p:cNvSpPr/>
          <p:nvPr/>
        </p:nvSpPr>
        <p:spPr>
          <a:xfrm>
            <a:off x="3926427" y="2171345"/>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20</a:t>
            </a:r>
          </a:p>
        </p:txBody>
      </p:sp>
      <p:sp>
        <p:nvSpPr>
          <p:cNvPr id="18" name="Oval 17">
            <a:extLst>
              <a:ext uri="{FF2B5EF4-FFF2-40B4-BE49-F238E27FC236}">
                <a16:creationId xmlns:a16="http://schemas.microsoft.com/office/drawing/2014/main" id="{5C819C26-3F2B-4365-AD36-612B6F16BEB2}"/>
              </a:ext>
            </a:extLst>
          </p:cNvPr>
          <p:cNvSpPr/>
          <p:nvPr/>
        </p:nvSpPr>
        <p:spPr>
          <a:xfrm>
            <a:off x="5110153" y="2171344"/>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0</a:t>
            </a:r>
          </a:p>
        </p:txBody>
      </p:sp>
      <p:sp>
        <p:nvSpPr>
          <p:cNvPr id="19" name="Oval 18">
            <a:extLst>
              <a:ext uri="{FF2B5EF4-FFF2-40B4-BE49-F238E27FC236}">
                <a16:creationId xmlns:a16="http://schemas.microsoft.com/office/drawing/2014/main" id="{CA3B81FE-B65B-4151-BC0C-AB99AE6DB91C}"/>
              </a:ext>
            </a:extLst>
          </p:cNvPr>
          <p:cNvSpPr/>
          <p:nvPr/>
        </p:nvSpPr>
        <p:spPr>
          <a:xfrm>
            <a:off x="6294584" y="2169155"/>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17</a:t>
            </a:r>
          </a:p>
        </p:txBody>
      </p:sp>
      <p:cxnSp>
        <p:nvCxnSpPr>
          <p:cNvPr id="20" name="Straight Arrow Connector 19">
            <a:extLst>
              <a:ext uri="{FF2B5EF4-FFF2-40B4-BE49-F238E27FC236}">
                <a16:creationId xmlns:a16="http://schemas.microsoft.com/office/drawing/2014/main" id="{0A778EFC-0EA6-4795-A667-A93940F6F1C0}"/>
              </a:ext>
            </a:extLst>
          </p:cNvPr>
          <p:cNvCxnSpPr>
            <a:cxnSpLocks/>
            <a:stCxn id="14" idx="6"/>
            <a:endCxn id="15" idx="2"/>
          </p:cNvCxnSpPr>
          <p:nvPr/>
        </p:nvCxnSpPr>
        <p:spPr>
          <a:xfrm flipV="1">
            <a:off x="904551" y="2442609"/>
            <a:ext cx="653019" cy="3"/>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1" name="Straight Arrow Connector 20">
            <a:extLst>
              <a:ext uri="{FF2B5EF4-FFF2-40B4-BE49-F238E27FC236}">
                <a16:creationId xmlns:a16="http://schemas.microsoft.com/office/drawing/2014/main" id="{FA0341FD-E522-4383-9CF4-97C135E52196}"/>
              </a:ext>
            </a:extLst>
          </p:cNvPr>
          <p:cNvCxnSpPr>
            <a:cxnSpLocks/>
            <a:stCxn id="15" idx="6"/>
            <a:endCxn id="16" idx="2"/>
          </p:cNvCxnSpPr>
          <p:nvPr/>
        </p:nvCxnSpPr>
        <p:spPr>
          <a:xfrm flipV="1">
            <a:off x="2093145" y="2439134"/>
            <a:ext cx="648151" cy="3475"/>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7" name="Straight Arrow Connector 26">
            <a:extLst>
              <a:ext uri="{FF2B5EF4-FFF2-40B4-BE49-F238E27FC236}">
                <a16:creationId xmlns:a16="http://schemas.microsoft.com/office/drawing/2014/main" id="{C0A09118-3219-4CA3-A9F4-1FE34A586AD4}"/>
              </a:ext>
            </a:extLst>
          </p:cNvPr>
          <p:cNvCxnSpPr>
            <a:cxnSpLocks/>
            <a:stCxn id="16" idx="6"/>
            <a:endCxn id="17" idx="2"/>
          </p:cNvCxnSpPr>
          <p:nvPr/>
        </p:nvCxnSpPr>
        <p:spPr>
          <a:xfrm flipV="1">
            <a:off x="3276871" y="2439133"/>
            <a:ext cx="649556" cy="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8" name="Straight Arrow Connector 27">
            <a:extLst>
              <a:ext uri="{FF2B5EF4-FFF2-40B4-BE49-F238E27FC236}">
                <a16:creationId xmlns:a16="http://schemas.microsoft.com/office/drawing/2014/main" id="{AA2D20D7-7BDC-4052-AC46-2F886484A038}"/>
              </a:ext>
            </a:extLst>
          </p:cNvPr>
          <p:cNvCxnSpPr>
            <a:cxnSpLocks/>
            <a:stCxn id="17" idx="6"/>
            <a:endCxn id="18" idx="2"/>
          </p:cNvCxnSpPr>
          <p:nvPr/>
        </p:nvCxnSpPr>
        <p:spPr>
          <a:xfrm flipV="1">
            <a:off x="4462002" y="2439132"/>
            <a:ext cx="648151" cy="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9" name="Straight Arrow Connector 28">
            <a:extLst>
              <a:ext uri="{FF2B5EF4-FFF2-40B4-BE49-F238E27FC236}">
                <a16:creationId xmlns:a16="http://schemas.microsoft.com/office/drawing/2014/main" id="{2D2938C0-C10F-47EB-BF86-776B40C25DC0}"/>
              </a:ext>
            </a:extLst>
          </p:cNvPr>
          <p:cNvCxnSpPr>
            <a:cxnSpLocks/>
            <a:stCxn id="18" idx="6"/>
            <a:endCxn id="19" idx="2"/>
          </p:cNvCxnSpPr>
          <p:nvPr/>
        </p:nvCxnSpPr>
        <p:spPr>
          <a:xfrm flipV="1">
            <a:off x="5645728" y="2436943"/>
            <a:ext cx="648856" cy="2189"/>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30" name="Connector: Curved 29">
            <a:extLst>
              <a:ext uri="{FF2B5EF4-FFF2-40B4-BE49-F238E27FC236}">
                <a16:creationId xmlns:a16="http://schemas.microsoft.com/office/drawing/2014/main" id="{83F6CEDD-5BC3-44A9-BD39-C2AC0EE61A51}"/>
              </a:ext>
            </a:extLst>
          </p:cNvPr>
          <p:cNvCxnSpPr>
            <a:cxnSpLocks/>
            <a:stCxn id="19" idx="0"/>
            <a:endCxn id="15" idx="0"/>
          </p:cNvCxnSpPr>
          <p:nvPr/>
        </p:nvCxnSpPr>
        <p:spPr>
          <a:xfrm rot="16200000" flipH="1" flipV="1">
            <a:off x="4191032" y="-196519"/>
            <a:ext cx="5666" cy="4737014"/>
          </a:xfrm>
          <a:prstGeom prst="curvedConnector3">
            <a:avLst>
              <a:gd name="adj1" fmla="val -4034592"/>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41" name="TextBox 40">
            <a:extLst>
              <a:ext uri="{FF2B5EF4-FFF2-40B4-BE49-F238E27FC236}">
                <a16:creationId xmlns:a16="http://schemas.microsoft.com/office/drawing/2014/main" id="{05F48CB8-644D-4F7C-895F-6127E8648D7D}"/>
              </a:ext>
            </a:extLst>
          </p:cNvPr>
          <p:cNvSpPr txBox="1"/>
          <p:nvPr/>
        </p:nvSpPr>
        <p:spPr>
          <a:xfrm>
            <a:off x="909745" y="2132731"/>
            <a:ext cx="644688" cy="369332"/>
          </a:xfrm>
          <a:prstGeom prst="rect">
            <a:avLst/>
          </a:prstGeom>
          <a:noFill/>
        </p:spPr>
        <p:txBody>
          <a:bodyPr wrap="square" rtlCol="0">
            <a:spAutoFit/>
          </a:bodyPr>
          <a:lstStyle/>
          <a:p>
            <a:pPr algn="ctr"/>
            <a:r>
              <a:rPr lang="en-US" dirty="0"/>
              <a:t>(5,1)</a:t>
            </a:r>
          </a:p>
        </p:txBody>
      </p:sp>
      <p:sp>
        <p:nvSpPr>
          <p:cNvPr id="48" name="TextBox 47">
            <a:extLst>
              <a:ext uri="{FF2B5EF4-FFF2-40B4-BE49-F238E27FC236}">
                <a16:creationId xmlns:a16="http://schemas.microsoft.com/office/drawing/2014/main" id="{F2DEB7E1-4C8B-4381-AB3F-C2591FF6FEC1}"/>
              </a:ext>
            </a:extLst>
          </p:cNvPr>
          <p:cNvSpPr txBox="1"/>
          <p:nvPr/>
        </p:nvSpPr>
        <p:spPr>
          <a:xfrm>
            <a:off x="2096699" y="2129165"/>
            <a:ext cx="648151" cy="369332"/>
          </a:xfrm>
          <a:prstGeom prst="rect">
            <a:avLst/>
          </a:prstGeom>
          <a:noFill/>
        </p:spPr>
        <p:txBody>
          <a:bodyPr wrap="square" rtlCol="0">
            <a:spAutoFit/>
          </a:bodyPr>
          <a:lstStyle/>
          <a:p>
            <a:pPr algn="ctr"/>
            <a:r>
              <a:rPr lang="en-US" dirty="0"/>
              <a:t>(0,6)</a:t>
            </a:r>
          </a:p>
        </p:txBody>
      </p:sp>
      <p:sp>
        <p:nvSpPr>
          <p:cNvPr id="61" name="TextBox 60">
            <a:extLst>
              <a:ext uri="{FF2B5EF4-FFF2-40B4-BE49-F238E27FC236}">
                <a16:creationId xmlns:a16="http://schemas.microsoft.com/office/drawing/2014/main" id="{831AF569-922A-480A-94C2-60CBCFDE3F84}"/>
              </a:ext>
            </a:extLst>
          </p:cNvPr>
          <p:cNvSpPr txBox="1"/>
          <p:nvPr/>
        </p:nvSpPr>
        <p:spPr>
          <a:xfrm>
            <a:off x="3268296" y="2129165"/>
            <a:ext cx="648151" cy="369332"/>
          </a:xfrm>
          <a:prstGeom prst="rect">
            <a:avLst/>
          </a:prstGeom>
          <a:noFill/>
        </p:spPr>
        <p:txBody>
          <a:bodyPr wrap="square" rtlCol="0">
            <a:spAutoFit/>
          </a:bodyPr>
          <a:lstStyle/>
          <a:p>
            <a:pPr algn="ctr"/>
            <a:r>
              <a:rPr lang="en-US" dirty="0"/>
              <a:t>(0,3)</a:t>
            </a:r>
          </a:p>
        </p:txBody>
      </p:sp>
      <p:sp>
        <p:nvSpPr>
          <p:cNvPr id="62" name="TextBox 61">
            <a:extLst>
              <a:ext uri="{FF2B5EF4-FFF2-40B4-BE49-F238E27FC236}">
                <a16:creationId xmlns:a16="http://schemas.microsoft.com/office/drawing/2014/main" id="{3966ACCC-28A3-4501-9381-E3E0F10F9927}"/>
              </a:ext>
            </a:extLst>
          </p:cNvPr>
          <p:cNvSpPr txBox="1"/>
          <p:nvPr/>
        </p:nvSpPr>
        <p:spPr>
          <a:xfrm>
            <a:off x="4452022" y="2129165"/>
            <a:ext cx="648151" cy="369332"/>
          </a:xfrm>
          <a:prstGeom prst="rect">
            <a:avLst/>
          </a:prstGeom>
          <a:noFill/>
        </p:spPr>
        <p:txBody>
          <a:bodyPr wrap="square" rtlCol="0">
            <a:spAutoFit/>
          </a:bodyPr>
          <a:lstStyle/>
          <a:p>
            <a:pPr algn="ctr"/>
            <a:r>
              <a:rPr lang="en-US" dirty="0"/>
              <a:t>(2,1)</a:t>
            </a:r>
          </a:p>
        </p:txBody>
      </p:sp>
      <p:sp>
        <p:nvSpPr>
          <p:cNvPr id="64" name="TextBox 63">
            <a:extLst>
              <a:ext uri="{FF2B5EF4-FFF2-40B4-BE49-F238E27FC236}">
                <a16:creationId xmlns:a16="http://schemas.microsoft.com/office/drawing/2014/main" id="{731E85FC-9CDD-47F6-936A-E331046080C6}"/>
              </a:ext>
            </a:extLst>
          </p:cNvPr>
          <p:cNvSpPr txBox="1"/>
          <p:nvPr/>
        </p:nvSpPr>
        <p:spPr>
          <a:xfrm>
            <a:off x="5641500" y="2120851"/>
            <a:ext cx="648151" cy="369332"/>
          </a:xfrm>
          <a:prstGeom prst="rect">
            <a:avLst/>
          </a:prstGeom>
          <a:noFill/>
        </p:spPr>
        <p:txBody>
          <a:bodyPr wrap="square" rtlCol="0">
            <a:spAutoFit/>
          </a:bodyPr>
          <a:lstStyle/>
          <a:p>
            <a:pPr algn="ctr"/>
            <a:r>
              <a:rPr lang="en-US" dirty="0"/>
              <a:t>(0,3)</a:t>
            </a:r>
          </a:p>
        </p:txBody>
      </p:sp>
      <p:sp>
        <p:nvSpPr>
          <p:cNvPr id="65" name="TextBox 64">
            <a:extLst>
              <a:ext uri="{FF2B5EF4-FFF2-40B4-BE49-F238E27FC236}">
                <a16:creationId xmlns:a16="http://schemas.microsoft.com/office/drawing/2014/main" id="{E7FA7EE5-4B9C-4686-AD86-D5C8D759334C}"/>
              </a:ext>
            </a:extLst>
          </p:cNvPr>
          <p:cNvSpPr txBox="1"/>
          <p:nvPr/>
        </p:nvSpPr>
        <p:spPr>
          <a:xfrm>
            <a:off x="3869789" y="1620824"/>
            <a:ext cx="648151" cy="369332"/>
          </a:xfrm>
          <a:prstGeom prst="rect">
            <a:avLst/>
          </a:prstGeom>
          <a:noFill/>
        </p:spPr>
        <p:txBody>
          <a:bodyPr wrap="square" rtlCol="0">
            <a:spAutoFit/>
          </a:bodyPr>
          <a:lstStyle/>
          <a:p>
            <a:pPr algn="ctr"/>
            <a:r>
              <a:rPr lang="en-US" dirty="0"/>
              <a:t>(4,1)</a:t>
            </a:r>
          </a:p>
        </p:txBody>
      </p:sp>
      <p:sp>
        <p:nvSpPr>
          <p:cNvPr id="2" name="Slide Number Placeholder 1">
            <a:extLst>
              <a:ext uri="{FF2B5EF4-FFF2-40B4-BE49-F238E27FC236}">
                <a16:creationId xmlns:a16="http://schemas.microsoft.com/office/drawing/2014/main" id="{4DF9E9F3-35AF-4C3F-9E5E-8A7023AC459D}"/>
              </a:ext>
            </a:extLst>
          </p:cNvPr>
          <p:cNvSpPr>
            <a:spLocks noGrp="1"/>
          </p:cNvSpPr>
          <p:nvPr>
            <p:ph type="sldNum" sz="quarter" idx="12"/>
          </p:nvPr>
        </p:nvSpPr>
        <p:spPr/>
        <p:txBody>
          <a:bodyPr/>
          <a:lstStyle/>
          <a:p>
            <a:fld id="{2F7B530C-006E-4E40-83A9-0D679570FF2D}" type="slidenum">
              <a:rPr lang="en-US" smtClean="0"/>
              <a:t>11</a:t>
            </a:fld>
            <a:endParaRPr lang="en-US"/>
          </a:p>
        </p:txBody>
      </p:sp>
      <p:sp>
        <p:nvSpPr>
          <p:cNvPr id="31" name="Oval 30">
            <a:extLst>
              <a:ext uri="{FF2B5EF4-FFF2-40B4-BE49-F238E27FC236}">
                <a16:creationId xmlns:a16="http://schemas.microsoft.com/office/drawing/2014/main" id="{821B7BB1-4E29-40E3-B363-EEEC521C8CCE}"/>
              </a:ext>
            </a:extLst>
          </p:cNvPr>
          <p:cNvSpPr/>
          <p:nvPr/>
        </p:nvSpPr>
        <p:spPr>
          <a:xfrm>
            <a:off x="749712" y="3079860"/>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cs typeface="Courier New" panose="02070309020205020404" pitchFamily="49" charset="0"/>
              </a:rPr>
              <a:t>21</a:t>
            </a:r>
          </a:p>
        </p:txBody>
      </p:sp>
      <p:cxnSp>
        <p:nvCxnSpPr>
          <p:cNvPr id="32" name="Straight Arrow Connector 31">
            <a:extLst>
              <a:ext uri="{FF2B5EF4-FFF2-40B4-BE49-F238E27FC236}">
                <a16:creationId xmlns:a16="http://schemas.microsoft.com/office/drawing/2014/main" id="{20C1FA8C-1282-4F99-9525-4C1C803AE6AB}"/>
              </a:ext>
            </a:extLst>
          </p:cNvPr>
          <p:cNvCxnSpPr>
            <a:cxnSpLocks/>
            <a:stCxn id="31" idx="7"/>
            <a:endCxn id="15" idx="3"/>
          </p:cNvCxnSpPr>
          <p:nvPr/>
        </p:nvCxnSpPr>
        <p:spPr>
          <a:xfrm flipV="1">
            <a:off x="1206854" y="2631963"/>
            <a:ext cx="429149" cy="526330"/>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33" name="Oval 32">
            <a:extLst>
              <a:ext uri="{FF2B5EF4-FFF2-40B4-BE49-F238E27FC236}">
                <a16:creationId xmlns:a16="http://schemas.microsoft.com/office/drawing/2014/main" id="{BBF0CBE0-F51F-42A8-8181-C27E22801713}"/>
              </a:ext>
            </a:extLst>
          </p:cNvPr>
          <p:cNvSpPr/>
          <p:nvPr/>
        </p:nvSpPr>
        <p:spPr>
          <a:xfrm>
            <a:off x="2738524" y="3158292"/>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cs typeface="Courier New" panose="02070309020205020404" pitchFamily="49" charset="0"/>
              </a:rPr>
              <a:t>14</a:t>
            </a:r>
          </a:p>
        </p:txBody>
      </p:sp>
      <p:sp>
        <p:nvSpPr>
          <p:cNvPr id="34" name="Oval 33">
            <a:extLst>
              <a:ext uri="{FF2B5EF4-FFF2-40B4-BE49-F238E27FC236}">
                <a16:creationId xmlns:a16="http://schemas.microsoft.com/office/drawing/2014/main" id="{7AF5AF80-6888-42E4-B652-5691C6E88CB5}"/>
              </a:ext>
            </a:extLst>
          </p:cNvPr>
          <p:cNvSpPr/>
          <p:nvPr/>
        </p:nvSpPr>
        <p:spPr>
          <a:xfrm>
            <a:off x="3941543" y="3158293"/>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t>22</a:t>
            </a:r>
          </a:p>
        </p:txBody>
      </p:sp>
      <p:cxnSp>
        <p:nvCxnSpPr>
          <p:cNvPr id="35" name="Straight Arrow Connector 34">
            <a:extLst>
              <a:ext uri="{FF2B5EF4-FFF2-40B4-BE49-F238E27FC236}">
                <a16:creationId xmlns:a16="http://schemas.microsoft.com/office/drawing/2014/main" id="{73DED211-98F3-4047-AC61-A82AEEBDFC1A}"/>
              </a:ext>
            </a:extLst>
          </p:cNvPr>
          <p:cNvCxnSpPr>
            <a:cxnSpLocks/>
            <a:stCxn id="33" idx="6"/>
            <a:endCxn id="34" idx="2"/>
          </p:cNvCxnSpPr>
          <p:nvPr/>
        </p:nvCxnSpPr>
        <p:spPr>
          <a:xfrm>
            <a:off x="3274099" y="3426080"/>
            <a:ext cx="667444" cy="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36" name="Oval 35">
            <a:extLst>
              <a:ext uri="{FF2B5EF4-FFF2-40B4-BE49-F238E27FC236}">
                <a16:creationId xmlns:a16="http://schemas.microsoft.com/office/drawing/2014/main" id="{236EFDAD-42B9-46E5-B73D-A9788FB5BB62}"/>
              </a:ext>
            </a:extLst>
          </p:cNvPr>
          <p:cNvSpPr/>
          <p:nvPr/>
        </p:nvSpPr>
        <p:spPr>
          <a:xfrm>
            <a:off x="5105925" y="3144884"/>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t>9</a:t>
            </a:r>
          </a:p>
        </p:txBody>
      </p:sp>
      <p:cxnSp>
        <p:nvCxnSpPr>
          <p:cNvPr id="37" name="Straight Arrow Connector 36">
            <a:extLst>
              <a:ext uri="{FF2B5EF4-FFF2-40B4-BE49-F238E27FC236}">
                <a16:creationId xmlns:a16="http://schemas.microsoft.com/office/drawing/2014/main" id="{32081ED8-8865-46BC-82E1-A55377D594AB}"/>
              </a:ext>
            </a:extLst>
          </p:cNvPr>
          <p:cNvCxnSpPr>
            <a:cxnSpLocks/>
            <a:stCxn id="34" idx="6"/>
            <a:endCxn id="36" idx="2"/>
          </p:cNvCxnSpPr>
          <p:nvPr/>
        </p:nvCxnSpPr>
        <p:spPr>
          <a:xfrm flipV="1">
            <a:off x="4477118" y="3412672"/>
            <a:ext cx="628807" cy="13409"/>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38" name="Straight Arrow Connector 37">
            <a:extLst>
              <a:ext uri="{FF2B5EF4-FFF2-40B4-BE49-F238E27FC236}">
                <a16:creationId xmlns:a16="http://schemas.microsoft.com/office/drawing/2014/main" id="{4F5FCB7F-B47F-4547-8734-E4FC4CE708FA}"/>
              </a:ext>
            </a:extLst>
          </p:cNvPr>
          <p:cNvCxnSpPr>
            <a:cxnSpLocks/>
            <a:stCxn id="36" idx="0"/>
            <a:endCxn id="18" idx="4"/>
          </p:cNvCxnSpPr>
          <p:nvPr/>
        </p:nvCxnSpPr>
        <p:spPr>
          <a:xfrm flipV="1">
            <a:off x="5373713" y="2706919"/>
            <a:ext cx="4228" cy="437965"/>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39" name="Oval 38">
            <a:extLst>
              <a:ext uri="{FF2B5EF4-FFF2-40B4-BE49-F238E27FC236}">
                <a16:creationId xmlns:a16="http://schemas.microsoft.com/office/drawing/2014/main" id="{3D17E308-52C2-459A-8F89-3C3BAB4FF13E}"/>
              </a:ext>
            </a:extLst>
          </p:cNvPr>
          <p:cNvSpPr/>
          <p:nvPr/>
        </p:nvSpPr>
        <p:spPr>
          <a:xfrm>
            <a:off x="1825358" y="3144884"/>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cs typeface="Courier New" panose="02070309020205020404" pitchFamily="49" charset="0"/>
              </a:rPr>
              <a:t>18</a:t>
            </a:r>
          </a:p>
        </p:txBody>
      </p:sp>
      <p:cxnSp>
        <p:nvCxnSpPr>
          <p:cNvPr id="40" name="Straight Arrow Connector 39">
            <a:extLst>
              <a:ext uri="{FF2B5EF4-FFF2-40B4-BE49-F238E27FC236}">
                <a16:creationId xmlns:a16="http://schemas.microsoft.com/office/drawing/2014/main" id="{53CCF628-942D-4056-A8D9-709CAB912929}"/>
              </a:ext>
            </a:extLst>
          </p:cNvPr>
          <p:cNvCxnSpPr>
            <a:cxnSpLocks/>
            <a:stCxn id="39" idx="0"/>
            <a:endCxn id="15" idx="4"/>
          </p:cNvCxnSpPr>
          <p:nvPr/>
        </p:nvCxnSpPr>
        <p:spPr>
          <a:xfrm flipH="1" flipV="1">
            <a:off x="1825358" y="2710396"/>
            <a:ext cx="267788" cy="43448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42" name="Oval 41">
            <a:extLst>
              <a:ext uri="{FF2B5EF4-FFF2-40B4-BE49-F238E27FC236}">
                <a16:creationId xmlns:a16="http://schemas.microsoft.com/office/drawing/2014/main" id="{FC7E86CC-B834-4E6B-8199-CD4C80143A66}"/>
              </a:ext>
            </a:extLst>
          </p:cNvPr>
          <p:cNvSpPr/>
          <p:nvPr/>
        </p:nvSpPr>
        <p:spPr>
          <a:xfrm>
            <a:off x="823586" y="1401471"/>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cs typeface="Courier New" panose="02070309020205020404" pitchFamily="49" charset="0"/>
              </a:rPr>
              <a:t>24</a:t>
            </a:r>
          </a:p>
        </p:txBody>
      </p:sp>
      <p:cxnSp>
        <p:nvCxnSpPr>
          <p:cNvPr id="43" name="Straight Arrow Connector 42">
            <a:extLst>
              <a:ext uri="{FF2B5EF4-FFF2-40B4-BE49-F238E27FC236}">
                <a16:creationId xmlns:a16="http://schemas.microsoft.com/office/drawing/2014/main" id="{EBD272C2-AA02-4656-876A-5EF34C54C1F9}"/>
              </a:ext>
            </a:extLst>
          </p:cNvPr>
          <p:cNvCxnSpPr>
            <a:cxnSpLocks/>
            <a:stCxn id="42" idx="5"/>
            <a:endCxn id="15" idx="1"/>
          </p:cNvCxnSpPr>
          <p:nvPr/>
        </p:nvCxnSpPr>
        <p:spPr>
          <a:xfrm>
            <a:off x="1280728" y="1858613"/>
            <a:ext cx="355275" cy="39464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44" name="TextBox 43">
            <a:extLst>
              <a:ext uri="{FF2B5EF4-FFF2-40B4-BE49-F238E27FC236}">
                <a16:creationId xmlns:a16="http://schemas.microsoft.com/office/drawing/2014/main" id="{BB91D0FF-EBCD-4FA7-AC8C-BFB014EF8913}"/>
              </a:ext>
            </a:extLst>
          </p:cNvPr>
          <p:cNvSpPr txBox="1"/>
          <p:nvPr/>
        </p:nvSpPr>
        <p:spPr>
          <a:xfrm>
            <a:off x="1314564" y="1719494"/>
            <a:ext cx="644688" cy="369332"/>
          </a:xfrm>
          <a:prstGeom prst="rect">
            <a:avLst/>
          </a:prstGeom>
          <a:noFill/>
        </p:spPr>
        <p:txBody>
          <a:bodyPr wrap="square" rtlCol="0">
            <a:spAutoFit/>
          </a:bodyPr>
          <a:lstStyle/>
          <a:p>
            <a:pPr algn="ctr"/>
            <a:r>
              <a:rPr lang="en-US" dirty="0"/>
              <a:t>(0,2)</a:t>
            </a:r>
          </a:p>
        </p:txBody>
      </p:sp>
      <p:sp>
        <p:nvSpPr>
          <p:cNvPr id="45" name="TextBox 44">
            <a:extLst>
              <a:ext uri="{FF2B5EF4-FFF2-40B4-BE49-F238E27FC236}">
                <a16:creationId xmlns:a16="http://schemas.microsoft.com/office/drawing/2014/main" id="{A0E20F2C-3B85-47EC-9125-1CE272C91EFD}"/>
              </a:ext>
            </a:extLst>
          </p:cNvPr>
          <p:cNvSpPr txBox="1"/>
          <p:nvPr/>
        </p:nvSpPr>
        <p:spPr>
          <a:xfrm>
            <a:off x="1254875" y="2858673"/>
            <a:ext cx="644688" cy="369332"/>
          </a:xfrm>
          <a:prstGeom prst="rect">
            <a:avLst/>
          </a:prstGeom>
          <a:noFill/>
        </p:spPr>
        <p:txBody>
          <a:bodyPr wrap="square" rtlCol="0">
            <a:spAutoFit/>
          </a:bodyPr>
          <a:lstStyle/>
          <a:p>
            <a:pPr algn="ctr"/>
            <a:r>
              <a:rPr lang="en-US" dirty="0"/>
              <a:t>(3,1)</a:t>
            </a:r>
          </a:p>
        </p:txBody>
      </p:sp>
      <p:sp>
        <p:nvSpPr>
          <p:cNvPr id="46" name="TextBox 45">
            <a:extLst>
              <a:ext uri="{FF2B5EF4-FFF2-40B4-BE49-F238E27FC236}">
                <a16:creationId xmlns:a16="http://schemas.microsoft.com/office/drawing/2014/main" id="{56779763-1F4E-47B4-834B-84A013E39063}"/>
              </a:ext>
            </a:extLst>
          </p:cNvPr>
          <p:cNvSpPr txBox="1"/>
          <p:nvPr/>
        </p:nvSpPr>
        <p:spPr>
          <a:xfrm>
            <a:off x="1906778" y="2716063"/>
            <a:ext cx="644688" cy="369332"/>
          </a:xfrm>
          <a:prstGeom prst="rect">
            <a:avLst/>
          </a:prstGeom>
          <a:noFill/>
        </p:spPr>
        <p:txBody>
          <a:bodyPr wrap="square" rtlCol="0">
            <a:spAutoFit/>
          </a:bodyPr>
          <a:lstStyle/>
          <a:p>
            <a:pPr algn="ctr"/>
            <a:r>
              <a:rPr lang="en-US" dirty="0"/>
              <a:t>(2,1)</a:t>
            </a:r>
          </a:p>
        </p:txBody>
      </p:sp>
      <p:sp>
        <p:nvSpPr>
          <p:cNvPr id="47" name="TextBox 46">
            <a:extLst>
              <a:ext uri="{FF2B5EF4-FFF2-40B4-BE49-F238E27FC236}">
                <a16:creationId xmlns:a16="http://schemas.microsoft.com/office/drawing/2014/main" id="{DC4088E5-72B3-4EF6-856C-92932E726C27}"/>
              </a:ext>
            </a:extLst>
          </p:cNvPr>
          <p:cNvSpPr txBox="1"/>
          <p:nvPr/>
        </p:nvSpPr>
        <p:spPr>
          <a:xfrm>
            <a:off x="3240492" y="3079860"/>
            <a:ext cx="644688" cy="369332"/>
          </a:xfrm>
          <a:prstGeom prst="rect">
            <a:avLst/>
          </a:prstGeom>
          <a:noFill/>
        </p:spPr>
        <p:txBody>
          <a:bodyPr wrap="square" rtlCol="0">
            <a:spAutoFit/>
          </a:bodyPr>
          <a:lstStyle/>
          <a:p>
            <a:pPr algn="ctr"/>
            <a:r>
              <a:rPr lang="en-US" dirty="0"/>
              <a:t>(1,3)</a:t>
            </a:r>
          </a:p>
        </p:txBody>
      </p:sp>
      <p:sp>
        <p:nvSpPr>
          <p:cNvPr id="49" name="TextBox 48">
            <a:extLst>
              <a:ext uri="{FF2B5EF4-FFF2-40B4-BE49-F238E27FC236}">
                <a16:creationId xmlns:a16="http://schemas.microsoft.com/office/drawing/2014/main" id="{99864A74-BE71-4EBA-9129-FFDC2E7893B7}"/>
              </a:ext>
            </a:extLst>
          </p:cNvPr>
          <p:cNvSpPr txBox="1"/>
          <p:nvPr/>
        </p:nvSpPr>
        <p:spPr>
          <a:xfrm>
            <a:off x="4409882" y="3079860"/>
            <a:ext cx="644688" cy="369332"/>
          </a:xfrm>
          <a:prstGeom prst="rect">
            <a:avLst/>
          </a:prstGeom>
          <a:noFill/>
        </p:spPr>
        <p:txBody>
          <a:bodyPr wrap="square" rtlCol="0">
            <a:spAutoFit/>
          </a:bodyPr>
          <a:lstStyle/>
          <a:p>
            <a:pPr algn="ctr"/>
            <a:r>
              <a:rPr lang="en-US" dirty="0"/>
              <a:t>(0,2)</a:t>
            </a:r>
          </a:p>
        </p:txBody>
      </p:sp>
      <p:sp>
        <p:nvSpPr>
          <p:cNvPr id="51" name="TextBox 50">
            <a:extLst>
              <a:ext uri="{FF2B5EF4-FFF2-40B4-BE49-F238E27FC236}">
                <a16:creationId xmlns:a16="http://schemas.microsoft.com/office/drawing/2014/main" id="{D4FA53C2-3909-40CD-96BB-D8A5E09820CB}"/>
              </a:ext>
            </a:extLst>
          </p:cNvPr>
          <p:cNvSpPr txBox="1"/>
          <p:nvPr/>
        </p:nvSpPr>
        <p:spPr>
          <a:xfrm>
            <a:off x="5334365" y="2719146"/>
            <a:ext cx="644688" cy="369332"/>
          </a:xfrm>
          <a:prstGeom prst="rect">
            <a:avLst/>
          </a:prstGeom>
          <a:noFill/>
        </p:spPr>
        <p:txBody>
          <a:bodyPr wrap="square" rtlCol="0">
            <a:spAutoFit/>
          </a:bodyPr>
          <a:lstStyle/>
          <a:p>
            <a:pPr algn="ctr"/>
            <a:r>
              <a:rPr lang="en-US" dirty="0"/>
              <a:t>(0,2)</a:t>
            </a:r>
          </a:p>
        </p:txBody>
      </p:sp>
    </p:spTree>
    <p:extLst>
      <p:ext uri="{BB962C8B-B14F-4D97-AF65-F5344CB8AC3E}">
        <p14:creationId xmlns:p14="http://schemas.microsoft.com/office/powerpoint/2010/main" val="403264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6" name="Text Placeholder 95">
                <a:extLst>
                  <a:ext uri="{FF2B5EF4-FFF2-40B4-BE49-F238E27FC236}">
                    <a16:creationId xmlns:a16="http://schemas.microsoft.com/office/drawing/2014/main" id="{4793C35C-13C6-41AD-AC27-550B85508DF0}"/>
                  </a:ext>
                </a:extLst>
              </p:cNvPr>
              <p:cNvSpPr>
                <a:spLocks noGrp="1"/>
              </p:cNvSpPr>
              <p:nvPr>
                <p:ph type="body" sz="half" idx="4294967295"/>
              </p:nvPr>
            </p:nvSpPr>
            <p:spPr>
              <a:xfrm>
                <a:off x="300217" y="921185"/>
                <a:ext cx="3828046" cy="5286375"/>
              </a:xfrm>
            </p:spPr>
            <p:txBody>
              <a:bodyPr>
                <a:normAutofit/>
              </a:bodyPr>
              <a:lstStyle/>
              <a:p>
                <a:r>
                  <a:rPr lang="en-US" sz="2100" dirty="0">
                    <a:latin typeface="+mj-lt"/>
                  </a:rPr>
                  <a:t>- Build a binary tree whose leaves correspond to the samples contained within the path.</a:t>
                </a:r>
              </a:p>
              <a:p>
                <a:r>
                  <a:rPr lang="en-US" sz="2100" dirty="0">
                    <a:latin typeface="+mj-lt"/>
                  </a:rPr>
                  <a:t>- Parent nodes store cumulative costs and their respective limit.</a:t>
                </a:r>
              </a:p>
              <a:p>
                <a14:m>
                  <m:oMath xmlns:m="http://schemas.openxmlformats.org/officeDocument/2006/math">
                    <m:r>
                      <a:rPr lang="en-US" sz="2100" i="1" dirty="0" smtClean="0">
                        <a:latin typeface="Cambria Math" panose="02040503050406030204" pitchFamily="18" charset="0"/>
                      </a:rPr>
                      <m:t>𝑃𝑎𝑟𝑒𝑛𝑡</m:t>
                    </m:r>
                    <m:r>
                      <a:rPr lang="en-US" sz="2100" i="1" dirty="0" smtClean="0">
                        <a:latin typeface="Cambria Math" panose="02040503050406030204" pitchFamily="18" charset="0"/>
                      </a:rPr>
                      <m:t>.</m:t>
                    </m:r>
                    <m:r>
                      <a:rPr lang="en-US" sz="2100" i="1" dirty="0" smtClean="0">
                        <a:latin typeface="Cambria Math" panose="02040503050406030204" pitchFamily="18" charset="0"/>
                      </a:rPr>
                      <m:t>𝑐𝑜𝑠𝑡</m:t>
                    </m:r>
                    <m:r>
                      <a:rPr lang="en-US" sz="2100" i="1" dirty="0" smtClean="0">
                        <a:latin typeface="Cambria Math" panose="02040503050406030204" pitchFamily="18" charset="0"/>
                      </a:rPr>
                      <m:t> = </m:t>
                    </m:r>
                    <m:r>
                      <a:rPr lang="en-US" sz="2100" i="1" dirty="0" smtClean="0">
                        <a:latin typeface="Cambria Math" panose="02040503050406030204" pitchFamily="18" charset="0"/>
                      </a:rPr>
                      <m:t>𝑐</m:t>
                    </m:r>
                    <m:r>
                      <a:rPr lang="en-US" sz="2100" i="1" dirty="0" smtClean="0">
                        <a:latin typeface="Cambria Math" panose="02040503050406030204" pitchFamily="18" charset="0"/>
                      </a:rPr>
                      <m:t>1 + </m:t>
                    </m:r>
                    <m:r>
                      <a:rPr lang="en-US" sz="2100" i="1" dirty="0" smtClean="0">
                        <a:latin typeface="Cambria Math" panose="02040503050406030204" pitchFamily="18" charset="0"/>
                      </a:rPr>
                      <m:t>𝑐</m:t>
                    </m:r>
                    <m:r>
                      <a:rPr lang="en-US" sz="2100" i="1" dirty="0" smtClean="0">
                        <a:latin typeface="Cambria Math" panose="02040503050406030204" pitchFamily="18" charset="0"/>
                      </a:rPr>
                      <m:t>2</m:t>
                    </m:r>
                  </m:oMath>
                </a14:m>
                <a:endParaRPr lang="en-US" sz="2100" dirty="0">
                  <a:latin typeface="+mj-lt"/>
                </a:endParaRPr>
              </a:p>
              <a:p>
                <a14:m>
                  <m:oMath xmlns:m="http://schemas.openxmlformats.org/officeDocument/2006/math">
                    <m:r>
                      <a:rPr lang="en-US" sz="2100" i="1" dirty="0" smtClean="0">
                        <a:latin typeface="Cambria Math" panose="02040503050406030204" pitchFamily="18" charset="0"/>
                      </a:rPr>
                      <m:t>𝑃𝑎𝑟𝑒𝑛𝑡</m:t>
                    </m:r>
                    <m:r>
                      <a:rPr lang="en-US" sz="2100" i="1" dirty="0" smtClean="0">
                        <a:latin typeface="Cambria Math" panose="02040503050406030204" pitchFamily="18" charset="0"/>
                      </a:rPr>
                      <m:t>.</m:t>
                    </m:r>
                    <m:r>
                      <a:rPr lang="en-US" sz="2100" i="1" dirty="0" smtClean="0">
                        <a:latin typeface="Cambria Math" panose="02040503050406030204" pitchFamily="18" charset="0"/>
                      </a:rPr>
                      <m:t>𝑙𝑖𝑚𝑖𝑡</m:t>
                    </m:r>
                    <m:r>
                      <a:rPr lang="en-US" sz="2100" i="1" dirty="0" smtClean="0">
                        <a:latin typeface="Cambria Math" panose="02040503050406030204" pitchFamily="18" charset="0"/>
                      </a:rPr>
                      <m:t>=</m:t>
                    </m:r>
                    <m:r>
                      <m:rPr>
                        <m:sty m:val="p"/>
                      </m:rPr>
                      <a:rPr lang="en-US" sz="2100" i="1" dirty="0" smtClean="0">
                        <a:latin typeface="Cambria Math" panose="02040503050406030204" pitchFamily="18" charset="0"/>
                      </a:rPr>
                      <m:t>min</m:t>
                    </m:r>
                    <m:r>
                      <a:rPr lang="en-US" sz="2100" i="1" dirty="0" smtClean="0">
                        <a:latin typeface="Cambria Math" panose="02040503050406030204" pitchFamily="18" charset="0"/>
                      </a:rPr>
                      <m:t>⁡(</m:t>
                    </m:r>
                    <m:r>
                      <a:rPr lang="en-US" sz="2100" i="1" dirty="0" smtClean="0">
                        <a:latin typeface="Cambria Math" panose="02040503050406030204" pitchFamily="18" charset="0"/>
                      </a:rPr>
                      <m:t>𝑙</m:t>
                    </m:r>
                    <m:r>
                      <a:rPr lang="en-US" sz="2100" i="1" dirty="0" smtClean="0">
                        <a:latin typeface="Cambria Math" panose="02040503050406030204" pitchFamily="18" charset="0"/>
                      </a:rPr>
                      <m:t>1,</m:t>
                    </m:r>
                    <m:r>
                      <a:rPr lang="en-US" sz="2100" i="1" dirty="0" smtClean="0">
                        <a:latin typeface="Cambria Math" panose="02040503050406030204" pitchFamily="18" charset="0"/>
                      </a:rPr>
                      <m:t>𝑙</m:t>
                    </m:r>
                    <m:r>
                      <a:rPr lang="en-US" sz="2100" i="1" dirty="0" smtClean="0">
                        <a:latin typeface="Cambria Math" panose="02040503050406030204" pitchFamily="18" charset="0"/>
                      </a:rPr>
                      <m:t>2−</m:t>
                    </m:r>
                    <m:r>
                      <a:rPr lang="en-US" sz="2100" i="1" dirty="0" smtClean="0">
                        <a:latin typeface="Cambria Math" panose="02040503050406030204" pitchFamily="18" charset="0"/>
                      </a:rPr>
                      <m:t>𝑐</m:t>
                    </m:r>
                    <m:r>
                      <a:rPr lang="en-US" sz="2100" i="1" dirty="0" smtClean="0">
                        <a:latin typeface="Cambria Math" panose="02040503050406030204" pitchFamily="18" charset="0"/>
                      </a:rPr>
                      <m:t>1)</m:t>
                    </m:r>
                  </m:oMath>
                </a14:m>
                <a:endParaRPr lang="en-US" sz="2100" dirty="0">
                  <a:latin typeface="+mj-lt"/>
                </a:endParaRPr>
              </a:p>
            </p:txBody>
          </p:sp>
        </mc:Choice>
        <mc:Fallback xmlns="">
          <p:sp>
            <p:nvSpPr>
              <p:cNvPr id="96" name="Text Placeholder 95">
                <a:extLst>
                  <a:ext uri="{FF2B5EF4-FFF2-40B4-BE49-F238E27FC236}">
                    <a16:creationId xmlns:a16="http://schemas.microsoft.com/office/drawing/2014/main" id="{4793C35C-13C6-41AD-AC27-550B85508DF0}"/>
                  </a:ext>
                </a:extLst>
              </p:cNvPr>
              <p:cNvSpPr>
                <a:spLocks noGrp="1" noRot="1" noChangeAspect="1" noMove="1" noResize="1" noEditPoints="1" noAdjustHandles="1" noChangeArrowheads="1" noChangeShapeType="1" noTextEdit="1"/>
              </p:cNvSpPr>
              <p:nvPr>
                <p:ph type="body" sz="half" idx="4294967295"/>
              </p:nvPr>
            </p:nvSpPr>
            <p:spPr>
              <a:xfrm>
                <a:off x="300217" y="921185"/>
                <a:ext cx="3828046" cy="5286375"/>
              </a:xfrm>
              <a:blipFill>
                <a:blip r:embed="rId3"/>
                <a:stretch>
                  <a:fillRect l="-4299" t="-1269" r="-2070"/>
                </a:stretch>
              </a:blipFill>
            </p:spPr>
            <p:txBody>
              <a:bodyPr/>
              <a:lstStyle/>
              <a:p>
                <a:r>
                  <a:rPr lang="en-US">
                    <a:noFill/>
                  </a:rPr>
                  <a:t> </a:t>
                </a:r>
              </a:p>
            </p:txBody>
          </p:sp>
        </mc:Fallback>
      </mc:AlternateContent>
      <p:sp>
        <p:nvSpPr>
          <p:cNvPr id="13" name="Rectangle: Rounded Corners 12">
            <a:extLst>
              <a:ext uri="{FF2B5EF4-FFF2-40B4-BE49-F238E27FC236}">
                <a16:creationId xmlns:a16="http://schemas.microsoft.com/office/drawing/2014/main" id="{F1EFFB00-6740-4CF1-8BC4-E86CE603D56C}"/>
              </a:ext>
            </a:extLst>
          </p:cNvPr>
          <p:cNvSpPr/>
          <p:nvPr/>
        </p:nvSpPr>
        <p:spPr>
          <a:xfrm>
            <a:off x="4402481" y="3012008"/>
            <a:ext cx="466725" cy="4667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28" name="Rectangle: Rounded Corners 27">
            <a:extLst>
              <a:ext uri="{FF2B5EF4-FFF2-40B4-BE49-F238E27FC236}">
                <a16:creationId xmlns:a16="http://schemas.microsoft.com/office/drawing/2014/main" id="{A5BF946C-3F8C-459E-A477-35C4723DEB5F}"/>
              </a:ext>
            </a:extLst>
          </p:cNvPr>
          <p:cNvSpPr/>
          <p:nvPr/>
        </p:nvSpPr>
        <p:spPr>
          <a:xfrm>
            <a:off x="5093043" y="3012008"/>
            <a:ext cx="466725" cy="4667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30" name="Rectangle: Rounded Corners 29">
            <a:extLst>
              <a:ext uri="{FF2B5EF4-FFF2-40B4-BE49-F238E27FC236}">
                <a16:creationId xmlns:a16="http://schemas.microsoft.com/office/drawing/2014/main" id="{A10CDB94-B3E6-4D4C-B3D1-7E80FF9EB6EE}"/>
              </a:ext>
            </a:extLst>
          </p:cNvPr>
          <p:cNvSpPr/>
          <p:nvPr/>
        </p:nvSpPr>
        <p:spPr>
          <a:xfrm>
            <a:off x="5783605" y="2402407"/>
            <a:ext cx="466725" cy="4667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31" name="Rectangle: Rounded Corners 30">
            <a:extLst>
              <a:ext uri="{FF2B5EF4-FFF2-40B4-BE49-F238E27FC236}">
                <a16:creationId xmlns:a16="http://schemas.microsoft.com/office/drawing/2014/main" id="{8BA5344A-1AC1-4BC1-ABCF-7576CF16EB25}"/>
              </a:ext>
            </a:extLst>
          </p:cNvPr>
          <p:cNvSpPr/>
          <p:nvPr/>
        </p:nvSpPr>
        <p:spPr>
          <a:xfrm>
            <a:off x="6474167" y="3012008"/>
            <a:ext cx="466725" cy="4667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32" name="Rectangle: Rounded Corners 31">
            <a:extLst>
              <a:ext uri="{FF2B5EF4-FFF2-40B4-BE49-F238E27FC236}">
                <a16:creationId xmlns:a16="http://schemas.microsoft.com/office/drawing/2014/main" id="{29B6A744-A9A9-4BA0-89D0-128B2F893834}"/>
              </a:ext>
            </a:extLst>
          </p:cNvPr>
          <p:cNvSpPr/>
          <p:nvPr/>
        </p:nvSpPr>
        <p:spPr>
          <a:xfrm>
            <a:off x="7103829" y="3012008"/>
            <a:ext cx="466725" cy="4667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33" name="Rectangle: Rounded Corners 32">
            <a:extLst>
              <a:ext uri="{FF2B5EF4-FFF2-40B4-BE49-F238E27FC236}">
                <a16:creationId xmlns:a16="http://schemas.microsoft.com/office/drawing/2014/main" id="{D478DAE4-C59F-4FC2-BD30-F0C1F3BA8DE5}"/>
              </a:ext>
            </a:extLst>
          </p:cNvPr>
          <p:cNvSpPr/>
          <p:nvPr/>
        </p:nvSpPr>
        <p:spPr>
          <a:xfrm>
            <a:off x="7794391" y="2402406"/>
            <a:ext cx="466725" cy="4667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5" name="Rectangle: Rounded Corners 14">
            <a:extLst>
              <a:ext uri="{FF2B5EF4-FFF2-40B4-BE49-F238E27FC236}">
                <a16:creationId xmlns:a16="http://schemas.microsoft.com/office/drawing/2014/main" id="{8E4B89A3-14A8-4CA3-AF57-110B7294A6DB}"/>
              </a:ext>
            </a:extLst>
          </p:cNvPr>
          <p:cNvSpPr/>
          <p:nvPr/>
        </p:nvSpPr>
        <p:spPr>
          <a:xfrm>
            <a:off x="4402481" y="2402408"/>
            <a:ext cx="1157287" cy="4667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34" name="Rectangle: Rounded Corners 33">
            <a:extLst>
              <a:ext uri="{FF2B5EF4-FFF2-40B4-BE49-F238E27FC236}">
                <a16:creationId xmlns:a16="http://schemas.microsoft.com/office/drawing/2014/main" id="{13E2BC0E-3F05-4110-A894-4D84A391306A}"/>
              </a:ext>
            </a:extLst>
          </p:cNvPr>
          <p:cNvSpPr/>
          <p:nvPr/>
        </p:nvSpPr>
        <p:spPr>
          <a:xfrm>
            <a:off x="6413267" y="2402407"/>
            <a:ext cx="1157287" cy="4667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7" name="Rectangle: Rounded Corners 16">
            <a:extLst>
              <a:ext uri="{FF2B5EF4-FFF2-40B4-BE49-F238E27FC236}">
                <a16:creationId xmlns:a16="http://schemas.microsoft.com/office/drawing/2014/main" id="{17BC0E58-04A7-4B1F-9394-9E7754CFAA67}"/>
              </a:ext>
            </a:extLst>
          </p:cNvPr>
          <p:cNvSpPr/>
          <p:nvPr/>
        </p:nvSpPr>
        <p:spPr>
          <a:xfrm>
            <a:off x="4402481" y="1735658"/>
            <a:ext cx="1847849" cy="52387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35" name="Rectangle: Rounded Corners 34">
            <a:extLst>
              <a:ext uri="{FF2B5EF4-FFF2-40B4-BE49-F238E27FC236}">
                <a16:creationId xmlns:a16="http://schemas.microsoft.com/office/drawing/2014/main" id="{19F0F6DB-E29B-4EA8-BC25-3A699CC4AC26}"/>
              </a:ext>
            </a:extLst>
          </p:cNvPr>
          <p:cNvSpPr/>
          <p:nvPr/>
        </p:nvSpPr>
        <p:spPr>
          <a:xfrm>
            <a:off x="6474166" y="1735656"/>
            <a:ext cx="1847849" cy="52387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9" name="Rectangle: Rounded Corners 18">
            <a:extLst>
              <a:ext uri="{FF2B5EF4-FFF2-40B4-BE49-F238E27FC236}">
                <a16:creationId xmlns:a16="http://schemas.microsoft.com/office/drawing/2014/main" id="{9B3498E7-C1EA-4399-BC8B-E776BC9104AB}"/>
              </a:ext>
            </a:extLst>
          </p:cNvPr>
          <p:cNvSpPr/>
          <p:nvPr/>
        </p:nvSpPr>
        <p:spPr>
          <a:xfrm>
            <a:off x="4402481" y="921185"/>
            <a:ext cx="3919535" cy="4667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cxnSp>
        <p:nvCxnSpPr>
          <p:cNvPr id="37" name="Straight Arrow Connector 36">
            <a:extLst>
              <a:ext uri="{FF2B5EF4-FFF2-40B4-BE49-F238E27FC236}">
                <a16:creationId xmlns:a16="http://schemas.microsoft.com/office/drawing/2014/main" id="{D75B7BFB-9D56-41EB-A1C8-325B60CF65B5}"/>
              </a:ext>
            </a:extLst>
          </p:cNvPr>
          <p:cNvCxnSpPr>
            <a:cxnSpLocks/>
            <a:endCxn id="17" idx="0"/>
          </p:cNvCxnSpPr>
          <p:nvPr/>
        </p:nvCxnSpPr>
        <p:spPr>
          <a:xfrm flipH="1">
            <a:off x="5326406" y="1400176"/>
            <a:ext cx="1035843" cy="335482"/>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39" name="Straight Arrow Connector 38">
            <a:extLst>
              <a:ext uri="{FF2B5EF4-FFF2-40B4-BE49-F238E27FC236}">
                <a16:creationId xmlns:a16="http://schemas.microsoft.com/office/drawing/2014/main" id="{45DBA88C-D0F2-4F65-8537-099DF374AA82}"/>
              </a:ext>
            </a:extLst>
          </p:cNvPr>
          <p:cNvCxnSpPr>
            <a:cxnSpLocks/>
            <a:endCxn id="35" idx="0"/>
          </p:cNvCxnSpPr>
          <p:nvPr/>
        </p:nvCxnSpPr>
        <p:spPr>
          <a:xfrm>
            <a:off x="6362249" y="1400176"/>
            <a:ext cx="1035842" cy="335480"/>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1" name="Straight Arrow Connector 40">
            <a:extLst>
              <a:ext uri="{FF2B5EF4-FFF2-40B4-BE49-F238E27FC236}">
                <a16:creationId xmlns:a16="http://schemas.microsoft.com/office/drawing/2014/main" id="{6E978192-8016-41D3-8B5D-0FA4A4E24FCF}"/>
              </a:ext>
            </a:extLst>
          </p:cNvPr>
          <p:cNvCxnSpPr>
            <a:stCxn id="17" idx="2"/>
            <a:endCxn id="15" idx="0"/>
          </p:cNvCxnSpPr>
          <p:nvPr/>
        </p:nvCxnSpPr>
        <p:spPr>
          <a:xfrm flipH="1">
            <a:off x="4981125" y="2259532"/>
            <a:ext cx="345281" cy="14287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3" name="Straight Arrow Connector 42">
            <a:extLst>
              <a:ext uri="{FF2B5EF4-FFF2-40B4-BE49-F238E27FC236}">
                <a16:creationId xmlns:a16="http://schemas.microsoft.com/office/drawing/2014/main" id="{5301BCE9-C3F9-4613-AA37-D6451C7BE125}"/>
              </a:ext>
            </a:extLst>
          </p:cNvPr>
          <p:cNvCxnSpPr>
            <a:stCxn id="17" idx="2"/>
            <a:endCxn id="30" idx="0"/>
          </p:cNvCxnSpPr>
          <p:nvPr/>
        </p:nvCxnSpPr>
        <p:spPr>
          <a:xfrm>
            <a:off x="5326406" y="2259532"/>
            <a:ext cx="690562" cy="142875"/>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5" name="Straight Arrow Connector 44">
            <a:extLst>
              <a:ext uri="{FF2B5EF4-FFF2-40B4-BE49-F238E27FC236}">
                <a16:creationId xmlns:a16="http://schemas.microsoft.com/office/drawing/2014/main" id="{3C0F62DB-53DC-4822-9366-E9E94451CDE9}"/>
              </a:ext>
            </a:extLst>
          </p:cNvPr>
          <p:cNvCxnSpPr>
            <a:stCxn id="15" idx="2"/>
            <a:endCxn id="13" idx="0"/>
          </p:cNvCxnSpPr>
          <p:nvPr/>
        </p:nvCxnSpPr>
        <p:spPr>
          <a:xfrm flipH="1">
            <a:off x="4635844" y="2869133"/>
            <a:ext cx="345281" cy="142875"/>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7" name="Straight Arrow Connector 46">
            <a:extLst>
              <a:ext uri="{FF2B5EF4-FFF2-40B4-BE49-F238E27FC236}">
                <a16:creationId xmlns:a16="http://schemas.microsoft.com/office/drawing/2014/main" id="{F67B2675-83D8-4D3F-B0D8-F5A27963023B}"/>
              </a:ext>
            </a:extLst>
          </p:cNvPr>
          <p:cNvCxnSpPr>
            <a:stCxn id="15" idx="2"/>
            <a:endCxn id="28" idx="0"/>
          </p:cNvCxnSpPr>
          <p:nvPr/>
        </p:nvCxnSpPr>
        <p:spPr>
          <a:xfrm>
            <a:off x="4981125" y="2869133"/>
            <a:ext cx="345281" cy="142875"/>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9" name="Straight Arrow Connector 48">
            <a:extLst>
              <a:ext uri="{FF2B5EF4-FFF2-40B4-BE49-F238E27FC236}">
                <a16:creationId xmlns:a16="http://schemas.microsoft.com/office/drawing/2014/main" id="{067B4ECF-F8C1-4BA2-9F75-65D802CF9DF6}"/>
              </a:ext>
            </a:extLst>
          </p:cNvPr>
          <p:cNvCxnSpPr>
            <a:stCxn id="35" idx="2"/>
            <a:endCxn id="34" idx="0"/>
          </p:cNvCxnSpPr>
          <p:nvPr/>
        </p:nvCxnSpPr>
        <p:spPr>
          <a:xfrm flipH="1">
            <a:off x="6991911" y="2259530"/>
            <a:ext cx="406180" cy="142877"/>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51" name="Straight Arrow Connector 50">
            <a:extLst>
              <a:ext uri="{FF2B5EF4-FFF2-40B4-BE49-F238E27FC236}">
                <a16:creationId xmlns:a16="http://schemas.microsoft.com/office/drawing/2014/main" id="{5C89C104-B072-4397-B84F-0A4008F74331}"/>
              </a:ext>
            </a:extLst>
          </p:cNvPr>
          <p:cNvCxnSpPr>
            <a:stCxn id="35" idx="2"/>
            <a:endCxn id="33" idx="0"/>
          </p:cNvCxnSpPr>
          <p:nvPr/>
        </p:nvCxnSpPr>
        <p:spPr>
          <a:xfrm>
            <a:off x="7398091" y="2259530"/>
            <a:ext cx="629663" cy="14287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53" name="Straight Arrow Connector 52">
            <a:extLst>
              <a:ext uri="{FF2B5EF4-FFF2-40B4-BE49-F238E27FC236}">
                <a16:creationId xmlns:a16="http://schemas.microsoft.com/office/drawing/2014/main" id="{56A5F117-B4B3-4685-A151-1C514EF4B976}"/>
              </a:ext>
            </a:extLst>
          </p:cNvPr>
          <p:cNvCxnSpPr>
            <a:stCxn id="34" idx="2"/>
            <a:endCxn id="31" idx="0"/>
          </p:cNvCxnSpPr>
          <p:nvPr/>
        </p:nvCxnSpPr>
        <p:spPr>
          <a:xfrm flipH="1">
            <a:off x="6707530" y="2869132"/>
            <a:ext cx="284381" cy="14287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55" name="Straight Arrow Connector 54">
            <a:extLst>
              <a:ext uri="{FF2B5EF4-FFF2-40B4-BE49-F238E27FC236}">
                <a16:creationId xmlns:a16="http://schemas.microsoft.com/office/drawing/2014/main" id="{A8F6EA1A-3AC1-491A-A53B-0537CBCA25EC}"/>
              </a:ext>
            </a:extLst>
          </p:cNvPr>
          <p:cNvCxnSpPr>
            <a:stCxn id="34" idx="2"/>
            <a:endCxn id="32" idx="0"/>
          </p:cNvCxnSpPr>
          <p:nvPr/>
        </p:nvCxnSpPr>
        <p:spPr>
          <a:xfrm>
            <a:off x="6991911" y="2869132"/>
            <a:ext cx="345281" cy="14287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pic>
        <p:nvPicPr>
          <p:cNvPr id="4" name="Picture 3" descr="Diagram&#10;&#10;Description automatically generated">
            <a:extLst>
              <a:ext uri="{FF2B5EF4-FFF2-40B4-BE49-F238E27FC236}">
                <a16:creationId xmlns:a16="http://schemas.microsoft.com/office/drawing/2014/main" id="{DB68EE8D-F620-43E8-B04B-6F16DD4D09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1331" y="0"/>
            <a:ext cx="4663967" cy="3022327"/>
          </a:xfrm>
          <a:prstGeom prst="rect">
            <a:avLst/>
          </a:prstGeom>
        </p:spPr>
      </p:pic>
      <p:pic>
        <p:nvPicPr>
          <p:cNvPr id="42" name="Content Placeholder 4" descr="Text&#10;&#10;Description automatically generated">
            <a:extLst>
              <a:ext uri="{FF2B5EF4-FFF2-40B4-BE49-F238E27FC236}">
                <a16:creationId xmlns:a16="http://schemas.microsoft.com/office/drawing/2014/main" id="{AA7A066A-DFA1-4073-8060-3712FBCE84F1}"/>
              </a:ext>
            </a:extLst>
          </p:cNvPr>
          <p:cNvPicPr>
            <a:picLocks noChangeAspect="1"/>
          </p:cNvPicPr>
          <p:nvPr/>
        </p:nvPicPr>
        <p:blipFill rotWithShape="1">
          <a:blip r:embed="rId5">
            <a:extLst>
              <a:ext uri="{28A0092B-C50C-407E-A947-70E740481C1C}">
                <a14:useLocalDpi xmlns:a14="http://schemas.microsoft.com/office/drawing/2010/main" val="0"/>
              </a:ext>
            </a:extLst>
          </a:blip>
          <a:srcRect t="5309" r="66747" b="1"/>
          <a:stretch/>
        </p:blipFill>
        <p:spPr>
          <a:xfrm>
            <a:off x="9179101" y="0"/>
            <a:ext cx="1720615" cy="6135740"/>
          </a:xfrm>
          <a:prstGeom prst="rect">
            <a:avLst/>
          </a:prstGeom>
        </p:spPr>
      </p:pic>
      <p:sp>
        <p:nvSpPr>
          <p:cNvPr id="100" name="TextBox 99">
            <a:extLst>
              <a:ext uri="{FF2B5EF4-FFF2-40B4-BE49-F238E27FC236}">
                <a16:creationId xmlns:a16="http://schemas.microsoft.com/office/drawing/2014/main" id="{31EC8B09-CBAB-4D41-AF66-EA849FB7FEBD}"/>
              </a:ext>
            </a:extLst>
          </p:cNvPr>
          <p:cNvSpPr txBox="1"/>
          <p:nvPr/>
        </p:nvSpPr>
        <p:spPr>
          <a:xfrm>
            <a:off x="281860" y="270516"/>
            <a:ext cx="2604216" cy="507831"/>
          </a:xfrm>
          <a:prstGeom prst="rect">
            <a:avLst/>
          </a:prstGeom>
          <a:noFill/>
        </p:spPr>
        <p:txBody>
          <a:bodyPr wrap="square">
            <a:spAutoFit/>
          </a:bodyPr>
          <a:lstStyle/>
          <a:p>
            <a:r>
              <a:rPr lang="en-US" sz="2700" dirty="0">
                <a:latin typeface="Calibri Light" panose="020F0302020204030204" pitchFamily="34" charset="0"/>
                <a:cs typeface="Calibri Light" panose="020F0302020204030204" pitchFamily="34" charset="0"/>
              </a:rPr>
              <a:t>Graph To Tree</a:t>
            </a:r>
          </a:p>
        </p:txBody>
      </p:sp>
      <mc:AlternateContent xmlns:mc="http://schemas.openxmlformats.org/markup-compatibility/2006" xmlns:a14="http://schemas.microsoft.com/office/drawing/2010/main">
        <mc:Choice Requires="a14">
          <p:sp>
            <p:nvSpPr>
              <p:cNvPr id="27" name="Rectangle: Rounded Corners 26">
                <a:extLst>
                  <a:ext uri="{FF2B5EF4-FFF2-40B4-BE49-F238E27FC236}">
                    <a16:creationId xmlns:a16="http://schemas.microsoft.com/office/drawing/2014/main" id="{86205E04-DC4B-4E09-B1C6-41E802AF36D9}"/>
                  </a:ext>
                </a:extLst>
              </p:cNvPr>
              <p:cNvSpPr/>
              <p:nvPr/>
            </p:nvSpPr>
            <p:spPr>
              <a:xfrm>
                <a:off x="5279610" y="5349510"/>
                <a:ext cx="762119" cy="65057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m:t>
                      </m:r>
                      <m:r>
                        <a:rPr lang="en-US" sz="1400" i="1" dirty="0" smtClean="0">
                          <a:latin typeface="Cambria Math" panose="02040503050406030204" pitchFamily="18" charset="0"/>
                        </a:rPr>
                        <m:t>𝑐</m:t>
                      </m:r>
                      <m:r>
                        <a:rPr lang="en-US" sz="1400" i="1" dirty="0" smtClean="0">
                          <a:latin typeface="Cambria Math" panose="02040503050406030204" pitchFamily="18" charset="0"/>
                        </a:rPr>
                        <m:t>1,</m:t>
                      </m:r>
                      <m:r>
                        <a:rPr lang="en-US" sz="1400" i="1" dirty="0" smtClean="0">
                          <a:latin typeface="Cambria Math" panose="02040503050406030204" pitchFamily="18" charset="0"/>
                        </a:rPr>
                        <m:t>𝑙</m:t>
                      </m:r>
                      <m:r>
                        <a:rPr lang="en-US" sz="1400" i="1" dirty="0" smtClean="0">
                          <a:latin typeface="Cambria Math" panose="02040503050406030204" pitchFamily="18" charset="0"/>
                        </a:rPr>
                        <m:t>1)</m:t>
                      </m:r>
                    </m:oMath>
                  </m:oMathPara>
                </a14:m>
                <a:endParaRPr lang="en-US" sz="1400" dirty="0"/>
              </a:p>
            </p:txBody>
          </p:sp>
        </mc:Choice>
        <mc:Fallback xmlns="">
          <p:sp>
            <p:nvSpPr>
              <p:cNvPr id="27" name="Rectangle: Rounded Corners 26">
                <a:extLst>
                  <a:ext uri="{FF2B5EF4-FFF2-40B4-BE49-F238E27FC236}">
                    <a16:creationId xmlns:a16="http://schemas.microsoft.com/office/drawing/2014/main" id="{86205E04-DC4B-4E09-B1C6-41E802AF36D9}"/>
                  </a:ext>
                </a:extLst>
              </p:cNvPr>
              <p:cNvSpPr>
                <a:spLocks noRot="1" noChangeAspect="1" noMove="1" noResize="1" noEditPoints="1" noAdjustHandles="1" noChangeArrowheads="1" noChangeShapeType="1" noTextEdit="1"/>
              </p:cNvSpPr>
              <p:nvPr/>
            </p:nvSpPr>
            <p:spPr>
              <a:xfrm>
                <a:off x="5279610" y="5349510"/>
                <a:ext cx="762119" cy="650571"/>
              </a:xfrm>
              <a:prstGeom prst="roundRect">
                <a:avLst/>
              </a:prstGeom>
              <a:blipFill>
                <a:blip r:embed="rId6"/>
                <a:stretch>
                  <a:fillRect/>
                </a:stretch>
              </a:blip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Rectangle: Rounded Corners 28">
                <a:extLst>
                  <a:ext uri="{FF2B5EF4-FFF2-40B4-BE49-F238E27FC236}">
                    <a16:creationId xmlns:a16="http://schemas.microsoft.com/office/drawing/2014/main" id="{98C1738A-0551-40AE-9D3A-54FF956F498F}"/>
                  </a:ext>
                </a:extLst>
              </p:cNvPr>
              <p:cNvSpPr/>
              <p:nvPr/>
            </p:nvSpPr>
            <p:spPr>
              <a:xfrm>
                <a:off x="6777872" y="5349509"/>
                <a:ext cx="792762" cy="65057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m:t>
                      </m:r>
                      <m:r>
                        <a:rPr lang="en-US" sz="1400" i="1" dirty="0" smtClean="0">
                          <a:latin typeface="Cambria Math" panose="02040503050406030204" pitchFamily="18" charset="0"/>
                        </a:rPr>
                        <m:t>𝑐</m:t>
                      </m:r>
                      <m:r>
                        <a:rPr lang="en-US" sz="1400" i="1" dirty="0" smtClean="0">
                          <a:latin typeface="Cambria Math" panose="02040503050406030204" pitchFamily="18" charset="0"/>
                        </a:rPr>
                        <m:t>2,</m:t>
                      </m:r>
                      <m:r>
                        <a:rPr lang="en-US" sz="1400" i="1" dirty="0" smtClean="0">
                          <a:latin typeface="Cambria Math" panose="02040503050406030204" pitchFamily="18" charset="0"/>
                        </a:rPr>
                        <m:t>𝑙</m:t>
                      </m:r>
                      <m:r>
                        <a:rPr lang="en-US" sz="1400" i="1" dirty="0" smtClean="0">
                          <a:latin typeface="Cambria Math" panose="02040503050406030204" pitchFamily="18" charset="0"/>
                        </a:rPr>
                        <m:t>2)</m:t>
                      </m:r>
                    </m:oMath>
                  </m:oMathPara>
                </a14:m>
                <a:endParaRPr lang="en-US" sz="1400" dirty="0"/>
              </a:p>
            </p:txBody>
          </p:sp>
        </mc:Choice>
        <mc:Fallback xmlns="">
          <p:sp>
            <p:nvSpPr>
              <p:cNvPr id="29" name="Rectangle: Rounded Corners 28">
                <a:extLst>
                  <a:ext uri="{FF2B5EF4-FFF2-40B4-BE49-F238E27FC236}">
                    <a16:creationId xmlns:a16="http://schemas.microsoft.com/office/drawing/2014/main" id="{98C1738A-0551-40AE-9D3A-54FF956F498F}"/>
                  </a:ext>
                </a:extLst>
              </p:cNvPr>
              <p:cNvSpPr>
                <a:spLocks noRot="1" noChangeAspect="1" noMove="1" noResize="1" noEditPoints="1" noAdjustHandles="1" noChangeArrowheads="1" noChangeShapeType="1" noTextEdit="1"/>
              </p:cNvSpPr>
              <p:nvPr/>
            </p:nvSpPr>
            <p:spPr>
              <a:xfrm>
                <a:off x="6777872" y="5349509"/>
                <a:ext cx="792762" cy="650571"/>
              </a:xfrm>
              <a:prstGeom prst="roundRect">
                <a:avLst/>
              </a:prstGeom>
              <a:blipFill>
                <a:blip r:embed="rId7"/>
                <a:stretch>
                  <a:fillRect/>
                </a:stretch>
              </a:blip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Rectangle: Rounded Corners 35">
                <a:extLst>
                  <a:ext uri="{FF2B5EF4-FFF2-40B4-BE49-F238E27FC236}">
                    <a16:creationId xmlns:a16="http://schemas.microsoft.com/office/drawing/2014/main" id="{CC36FAAB-7DD3-40D2-BE44-BBF6053151B9}"/>
                  </a:ext>
                </a:extLst>
              </p:cNvPr>
              <p:cNvSpPr/>
              <p:nvPr/>
            </p:nvSpPr>
            <p:spPr>
              <a:xfrm>
                <a:off x="5279610" y="4455594"/>
                <a:ext cx="2290944" cy="65057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m:t>
                      </m:r>
                      <m:r>
                        <a:rPr lang="en-US" sz="1400" i="1" dirty="0" smtClean="0">
                          <a:latin typeface="Cambria Math" panose="02040503050406030204" pitchFamily="18" charset="0"/>
                        </a:rPr>
                        <m:t>𝑐</m:t>
                      </m:r>
                      <m:r>
                        <a:rPr lang="en-US" sz="1400" i="1" dirty="0" smtClean="0">
                          <a:latin typeface="Cambria Math" panose="02040503050406030204" pitchFamily="18" charset="0"/>
                        </a:rPr>
                        <m:t>1+</m:t>
                      </m:r>
                      <m:r>
                        <a:rPr lang="en-US" sz="1400" i="1" dirty="0" smtClean="0">
                          <a:latin typeface="Cambria Math" panose="02040503050406030204" pitchFamily="18" charset="0"/>
                        </a:rPr>
                        <m:t>𝑐</m:t>
                      </m:r>
                      <m:r>
                        <a:rPr lang="en-US" sz="1400" i="1" dirty="0" smtClean="0">
                          <a:latin typeface="Cambria Math" panose="02040503050406030204" pitchFamily="18" charset="0"/>
                        </a:rPr>
                        <m:t>2,</m:t>
                      </m:r>
                      <m:func>
                        <m:funcPr>
                          <m:ctrlPr>
                            <a:rPr lang="en-US" sz="1400" i="1" dirty="0" smtClean="0">
                              <a:latin typeface="Cambria Math" panose="02040503050406030204" pitchFamily="18" charset="0"/>
                            </a:rPr>
                          </m:ctrlPr>
                        </m:funcPr>
                        <m:fName>
                          <m:r>
                            <m:rPr>
                              <m:sty m:val="p"/>
                            </m:rPr>
                            <a:rPr lang="en-US" sz="1400" i="0" dirty="0" smtClean="0">
                              <a:latin typeface="Cambria Math" panose="02040503050406030204" pitchFamily="18" charset="0"/>
                            </a:rPr>
                            <m:t>min</m:t>
                          </m:r>
                        </m:fName>
                        <m:e>
                          <m:d>
                            <m:dPr>
                              <m:ctrlPr>
                                <a:rPr lang="en-US" sz="1400" i="1" dirty="0" smtClean="0">
                                  <a:latin typeface="Cambria Math" panose="02040503050406030204" pitchFamily="18" charset="0"/>
                                </a:rPr>
                              </m:ctrlPr>
                            </m:dPr>
                            <m:e>
                              <m:r>
                                <a:rPr lang="en-US" sz="1400" i="1" dirty="0" smtClean="0">
                                  <a:latin typeface="Cambria Math" panose="02040503050406030204" pitchFamily="18" charset="0"/>
                                </a:rPr>
                                <m:t>𝑙</m:t>
                              </m:r>
                              <m:r>
                                <a:rPr lang="en-US" sz="1400" i="1" dirty="0" smtClean="0">
                                  <a:latin typeface="Cambria Math" panose="02040503050406030204" pitchFamily="18" charset="0"/>
                                </a:rPr>
                                <m:t>1,</m:t>
                              </m:r>
                              <m:r>
                                <a:rPr lang="en-US" sz="1400" i="1" dirty="0" smtClean="0">
                                  <a:latin typeface="Cambria Math" panose="02040503050406030204" pitchFamily="18" charset="0"/>
                                </a:rPr>
                                <m:t>𝑙</m:t>
                              </m:r>
                              <m:r>
                                <a:rPr lang="en-US" sz="1400" i="1" dirty="0" smtClean="0">
                                  <a:latin typeface="Cambria Math" panose="02040503050406030204" pitchFamily="18" charset="0"/>
                                </a:rPr>
                                <m:t>2−</m:t>
                              </m:r>
                              <m:r>
                                <a:rPr lang="en-US" sz="1400" b="0" i="1" dirty="0" smtClean="0">
                                  <a:latin typeface="Cambria Math" panose="02040503050406030204" pitchFamily="18" charset="0"/>
                                </a:rPr>
                                <m:t>𝑐</m:t>
                              </m:r>
                              <m:r>
                                <a:rPr lang="en-US" sz="1400" b="0" i="1" dirty="0" smtClean="0">
                                  <a:latin typeface="Cambria Math" panose="02040503050406030204" pitchFamily="18" charset="0"/>
                                </a:rPr>
                                <m:t>1</m:t>
                              </m:r>
                            </m:e>
                          </m:d>
                        </m:e>
                      </m:func>
                      <m:r>
                        <a:rPr lang="en-US" sz="1400" b="0" i="1" dirty="0" smtClean="0">
                          <a:latin typeface="Cambria Math" panose="02040503050406030204" pitchFamily="18" charset="0"/>
                        </a:rPr>
                        <m:t>)</m:t>
                      </m:r>
                    </m:oMath>
                  </m:oMathPara>
                </a14:m>
                <a:endParaRPr lang="en-US" sz="1400" dirty="0"/>
              </a:p>
            </p:txBody>
          </p:sp>
        </mc:Choice>
        <mc:Fallback xmlns="">
          <p:sp>
            <p:nvSpPr>
              <p:cNvPr id="36" name="Rectangle: Rounded Corners 35">
                <a:extLst>
                  <a:ext uri="{FF2B5EF4-FFF2-40B4-BE49-F238E27FC236}">
                    <a16:creationId xmlns:a16="http://schemas.microsoft.com/office/drawing/2014/main" id="{CC36FAAB-7DD3-40D2-BE44-BBF6053151B9}"/>
                  </a:ext>
                </a:extLst>
              </p:cNvPr>
              <p:cNvSpPr>
                <a:spLocks noRot="1" noChangeAspect="1" noMove="1" noResize="1" noEditPoints="1" noAdjustHandles="1" noChangeArrowheads="1" noChangeShapeType="1" noTextEdit="1"/>
              </p:cNvSpPr>
              <p:nvPr/>
            </p:nvSpPr>
            <p:spPr>
              <a:xfrm>
                <a:off x="5279610" y="4455594"/>
                <a:ext cx="2290944" cy="650571"/>
              </a:xfrm>
              <a:prstGeom prst="roundRect">
                <a:avLst/>
              </a:prstGeom>
              <a:blipFill>
                <a:blip r:embed="rId8"/>
                <a:stretch>
                  <a:fillRect/>
                </a:stretch>
              </a:blipFill>
              <a:ln/>
            </p:spPr>
            <p:txBody>
              <a:bodyPr/>
              <a:lstStyle/>
              <a:p>
                <a:r>
                  <a:rPr lang="en-US">
                    <a:noFill/>
                  </a:rPr>
                  <a:t> </a:t>
                </a:r>
              </a:p>
            </p:txBody>
          </p:sp>
        </mc:Fallback>
      </mc:AlternateContent>
      <p:sp>
        <p:nvSpPr>
          <p:cNvPr id="2" name="Slide Number Placeholder 1">
            <a:extLst>
              <a:ext uri="{FF2B5EF4-FFF2-40B4-BE49-F238E27FC236}">
                <a16:creationId xmlns:a16="http://schemas.microsoft.com/office/drawing/2014/main" id="{A39E4293-7EC8-408C-BA39-BACE39A7DA1D}"/>
              </a:ext>
            </a:extLst>
          </p:cNvPr>
          <p:cNvSpPr>
            <a:spLocks noGrp="1"/>
          </p:cNvSpPr>
          <p:nvPr>
            <p:ph type="sldNum" sz="quarter" idx="12"/>
          </p:nvPr>
        </p:nvSpPr>
        <p:spPr/>
        <p:txBody>
          <a:bodyPr/>
          <a:lstStyle/>
          <a:p>
            <a:fld id="{2F7B530C-006E-4E40-83A9-0D679570FF2D}" type="slidenum">
              <a:rPr lang="en-US" smtClean="0"/>
              <a:t>12</a:t>
            </a:fld>
            <a:endParaRPr lang="en-US"/>
          </a:p>
        </p:txBody>
      </p:sp>
      <p:sp>
        <p:nvSpPr>
          <p:cNvPr id="3" name="TextBox 2">
            <a:extLst>
              <a:ext uri="{FF2B5EF4-FFF2-40B4-BE49-F238E27FC236}">
                <a16:creationId xmlns:a16="http://schemas.microsoft.com/office/drawing/2014/main" id="{0CF8DCD2-6B74-42E6-91B4-6CB9B6A3CC77}"/>
              </a:ext>
            </a:extLst>
          </p:cNvPr>
          <p:cNvSpPr txBox="1"/>
          <p:nvPr/>
        </p:nvSpPr>
        <p:spPr>
          <a:xfrm rot="3790671">
            <a:off x="4866882" y="3804202"/>
            <a:ext cx="609069" cy="369332"/>
          </a:xfrm>
          <a:prstGeom prst="rect">
            <a:avLst/>
          </a:prstGeom>
          <a:noFill/>
        </p:spPr>
        <p:txBody>
          <a:bodyPr wrap="square" rtlCol="0">
            <a:spAutoFit/>
          </a:bodyPr>
          <a:lstStyle/>
          <a:p>
            <a:r>
              <a:rPr lang="en-US" dirty="0"/>
              <a:t>.  .  .</a:t>
            </a:r>
          </a:p>
        </p:txBody>
      </p:sp>
      <p:cxnSp>
        <p:nvCxnSpPr>
          <p:cNvPr id="6" name="Straight Arrow Connector 5">
            <a:extLst>
              <a:ext uri="{FF2B5EF4-FFF2-40B4-BE49-F238E27FC236}">
                <a16:creationId xmlns:a16="http://schemas.microsoft.com/office/drawing/2014/main" id="{6D5A45F6-EDD5-4C60-AED3-293A4BCFC95B}"/>
              </a:ext>
            </a:extLst>
          </p:cNvPr>
          <p:cNvCxnSpPr>
            <a:stCxn id="36" idx="2"/>
            <a:endCxn id="27" idx="0"/>
          </p:cNvCxnSpPr>
          <p:nvPr/>
        </p:nvCxnSpPr>
        <p:spPr>
          <a:xfrm flipH="1">
            <a:off x="5660670" y="5106165"/>
            <a:ext cx="764412" cy="243345"/>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8" name="Straight Arrow Connector 7">
            <a:extLst>
              <a:ext uri="{FF2B5EF4-FFF2-40B4-BE49-F238E27FC236}">
                <a16:creationId xmlns:a16="http://schemas.microsoft.com/office/drawing/2014/main" id="{F40AFEB6-51D4-4341-83B0-4045FD7826A4}"/>
              </a:ext>
            </a:extLst>
          </p:cNvPr>
          <p:cNvCxnSpPr>
            <a:stCxn id="36" idx="2"/>
            <a:endCxn id="29" idx="0"/>
          </p:cNvCxnSpPr>
          <p:nvPr/>
        </p:nvCxnSpPr>
        <p:spPr>
          <a:xfrm>
            <a:off x="6425082" y="5106165"/>
            <a:ext cx="749171" cy="24334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146905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500"/>
                                        <p:tgtEl>
                                          <p:spTgt spid="3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500"/>
                                        <p:tgtEl>
                                          <p:spTgt spid="3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fade">
                                      <p:cBhvr>
                                        <p:cTn id="19" dur="500"/>
                                        <p:tgtEl>
                                          <p:spTgt spid="3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fade">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500"/>
                                        <p:tgtEl>
                                          <p:spTgt spid="45"/>
                                        </p:tgtEl>
                                      </p:cBhvr>
                                    </p:animEffect>
                                  </p:childTnLst>
                                </p:cTn>
                              </p:par>
                              <p:par>
                                <p:cTn id="28" presetID="10" presetClass="entr" presetSubtype="0" fill="hold" nodeType="withEffect">
                                  <p:stCondLst>
                                    <p:cond delay="0"/>
                                  </p:stCondLst>
                                  <p:childTnLst>
                                    <p:set>
                                      <p:cBhvr>
                                        <p:cTn id="29" dur="1" fill="hold">
                                          <p:stCondLst>
                                            <p:cond delay="0"/>
                                          </p:stCondLst>
                                        </p:cTn>
                                        <p:tgtEl>
                                          <p:spTgt spid="47"/>
                                        </p:tgtEl>
                                        <p:attrNameLst>
                                          <p:attrName>style.visibility</p:attrName>
                                        </p:attrNameLst>
                                      </p:cBhvr>
                                      <p:to>
                                        <p:strVal val="visible"/>
                                      </p:to>
                                    </p:set>
                                    <p:animEffect transition="in" filter="fade">
                                      <p:cBhvr>
                                        <p:cTn id="30" dur="500"/>
                                        <p:tgtEl>
                                          <p:spTgt spid="47"/>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fade">
                                      <p:cBhvr>
                                        <p:cTn id="33" dur="500"/>
                                        <p:tgtEl>
                                          <p:spTgt spid="15"/>
                                        </p:tgtEl>
                                      </p:cBhvr>
                                    </p:animEffect>
                                  </p:childTnLst>
                                </p:cTn>
                              </p:par>
                              <p:par>
                                <p:cTn id="34" presetID="10" presetClass="entr" presetSubtype="0" fill="hold" nodeType="withEffect">
                                  <p:stCondLst>
                                    <p:cond delay="0"/>
                                  </p:stCondLst>
                                  <p:childTnLst>
                                    <p:set>
                                      <p:cBhvr>
                                        <p:cTn id="35" dur="1" fill="hold">
                                          <p:stCondLst>
                                            <p:cond delay="0"/>
                                          </p:stCondLst>
                                        </p:cTn>
                                        <p:tgtEl>
                                          <p:spTgt spid="53"/>
                                        </p:tgtEl>
                                        <p:attrNameLst>
                                          <p:attrName>style.visibility</p:attrName>
                                        </p:attrNameLst>
                                      </p:cBhvr>
                                      <p:to>
                                        <p:strVal val="visible"/>
                                      </p:to>
                                    </p:set>
                                    <p:animEffect transition="in" filter="fade">
                                      <p:cBhvr>
                                        <p:cTn id="36" dur="500"/>
                                        <p:tgtEl>
                                          <p:spTgt spid="53"/>
                                        </p:tgtEl>
                                      </p:cBhvr>
                                    </p:animEffect>
                                  </p:childTnLst>
                                </p:cTn>
                              </p:par>
                              <p:par>
                                <p:cTn id="37" presetID="10" presetClass="entr" presetSubtype="0" fill="hold" nodeType="withEffect">
                                  <p:stCondLst>
                                    <p:cond delay="0"/>
                                  </p:stCondLst>
                                  <p:childTnLst>
                                    <p:set>
                                      <p:cBhvr>
                                        <p:cTn id="38" dur="1" fill="hold">
                                          <p:stCondLst>
                                            <p:cond delay="0"/>
                                          </p:stCondLst>
                                        </p:cTn>
                                        <p:tgtEl>
                                          <p:spTgt spid="55"/>
                                        </p:tgtEl>
                                        <p:attrNameLst>
                                          <p:attrName>style.visibility</p:attrName>
                                        </p:attrNameLst>
                                      </p:cBhvr>
                                      <p:to>
                                        <p:strVal val="visible"/>
                                      </p:to>
                                    </p:set>
                                    <p:animEffect transition="in" filter="fade">
                                      <p:cBhvr>
                                        <p:cTn id="39" dur="500"/>
                                        <p:tgtEl>
                                          <p:spTgt spid="55"/>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fade">
                                      <p:cBhvr>
                                        <p:cTn id="42" dur="500"/>
                                        <p:tgtEl>
                                          <p:spTgt spid="3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fade">
                                      <p:cBhvr>
                                        <p:cTn id="47" dur="500"/>
                                        <p:tgtEl>
                                          <p:spTgt spid="41"/>
                                        </p:tgtEl>
                                      </p:cBhvr>
                                    </p:animEffect>
                                  </p:childTnLst>
                                </p:cTn>
                              </p:par>
                              <p:par>
                                <p:cTn id="48" presetID="10" presetClass="entr" presetSubtype="0" fill="hold" nodeType="withEffect">
                                  <p:stCondLst>
                                    <p:cond delay="0"/>
                                  </p:stCondLst>
                                  <p:childTnLst>
                                    <p:set>
                                      <p:cBhvr>
                                        <p:cTn id="49" dur="1" fill="hold">
                                          <p:stCondLst>
                                            <p:cond delay="0"/>
                                          </p:stCondLst>
                                        </p:cTn>
                                        <p:tgtEl>
                                          <p:spTgt spid="43"/>
                                        </p:tgtEl>
                                        <p:attrNameLst>
                                          <p:attrName>style.visibility</p:attrName>
                                        </p:attrNameLst>
                                      </p:cBhvr>
                                      <p:to>
                                        <p:strVal val="visible"/>
                                      </p:to>
                                    </p:set>
                                    <p:animEffect transition="in" filter="fade">
                                      <p:cBhvr>
                                        <p:cTn id="50" dur="500"/>
                                        <p:tgtEl>
                                          <p:spTgt spid="43"/>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fade">
                                      <p:cBhvr>
                                        <p:cTn id="53" dur="500"/>
                                        <p:tgtEl>
                                          <p:spTgt spid="17"/>
                                        </p:tgtEl>
                                      </p:cBhvr>
                                    </p:animEffect>
                                  </p:childTnLst>
                                </p:cTn>
                              </p:par>
                              <p:par>
                                <p:cTn id="54" presetID="10" presetClass="entr" presetSubtype="0" fill="hold" nodeType="withEffect">
                                  <p:stCondLst>
                                    <p:cond delay="0"/>
                                  </p:stCondLst>
                                  <p:childTnLst>
                                    <p:set>
                                      <p:cBhvr>
                                        <p:cTn id="55" dur="1" fill="hold">
                                          <p:stCondLst>
                                            <p:cond delay="0"/>
                                          </p:stCondLst>
                                        </p:cTn>
                                        <p:tgtEl>
                                          <p:spTgt spid="49"/>
                                        </p:tgtEl>
                                        <p:attrNameLst>
                                          <p:attrName>style.visibility</p:attrName>
                                        </p:attrNameLst>
                                      </p:cBhvr>
                                      <p:to>
                                        <p:strVal val="visible"/>
                                      </p:to>
                                    </p:set>
                                    <p:animEffect transition="in" filter="fade">
                                      <p:cBhvr>
                                        <p:cTn id="56" dur="500"/>
                                        <p:tgtEl>
                                          <p:spTgt spid="49"/>
                                        </p:tgtEl>
                                      </p:cBhvr>
                                    </p:animEffect>
                                  </p:childTnLst>
                                </p:cTn>
                              </p:par>
                              <p:par>
                                <p:cTn id="57" presetID="10" presetClass="entr" presetSubtype="0" fill="hold" nodeType="withEffect">
                                  <p:stCondLst>
                                    <p:cond delay="0"/>
                                  </p:stCondLst>
                                  <p:childTnLst>
                                    <p:set>
                                      <p:cBhvr>
                                        <p:cTn id="58" dur="1" fill="hold">
                                          <p:stCondLst>
                                            <p:cond delay="0"/>
                                          </p:stCondLst>
                                        </p:cTn>
                                        <p:tgtEl>
                                          <p:spTgt spid="51"/>
                                        </p:tgtEl>
                                        <p:attrNameLst>
                                          <p:attrName>style.visibility</p:attrName>
                                        </p:attrNameLst>
                                      </p:cBhvr>
                                      <p:to>
                                        <p:strVal val="visible"/>
                                      </p:to>
                                    </p:set>
                                    <p:animEffect transition="in" filter="fade">
                                      <p:cBhvr>
                                        <p:cTn id="59" dur="500"/>
                                        <p:tgtEl>
                                          <p:spTgt spid="51"/>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fade">
                                      <p:cBhvr>
                                        <p:cTn id="62" dur="500"/>
                                        <p:tgtEl>
                                          <p:spTgt spid="3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37"/>
                                        </p:tgtEl>
                                        <p:attrNameLst>
                                          <p:attrName>style.visibility</p:attrName>
                                        </p:attrNameLst>
                                      </p:cBhvr>
                                      <p:to>
                                        <p:strVal val="visible"/>
                                      </p:to>
                                    </p:set>
                                    <p:animEffect transition="in" filter="fade">
                                      <p:cBhvr>
                                        <p:cTn id="67" dur="500"/>
                                        <p:tgtEl>
                                          <p:spTgt spid="37"/>
                                        </p:tgtEl>
                                      </p:cBhvr>
                                    </p:animEffect>
                                  </p:childTnLst>
                                </p:cTn>
                              </p:par>
                              <p:par>
                                <p:cTn id="68" presetID="10" presetClass="entr" presetSubtype="0" fill="hold" nodeType="withEffect">
                                  <p:stCondLst>
                                    <p:cond delay="0"/>
                                  </p:stCondLst>
                                  <p:childTnLst>
                                    <p:set>
                                      <p:cBhvr>
                                        <p:cTn id="69" dur="1" fill="hold">
                                          <p:stCondLst>
                                            <p:cond delay="0"/>
                                          </p:stCondLst>
                                        </p:cTn>
                                        <p:tgtEl>
                                          <p:spTgt spid="39"/>
                                        </p:tgtEl>
                                        <p:attrNameLst>
                                          <p:attrName>style.visibility</p:attrName>
                                        </p:attrNameLst>
                                      </p:cBhvr>
                                      <p:to>
                                        <p:strVal val="visible"/>
                                      </p:to>
                                    </p:set>
                                    <p:animEffect transition="in" filter="fade">
                                      <p:cBhvr>
                                        <p:cTn id="70" dur="500"/>
                                        <p:tgtEl>
                                          <p:spTgt spid="39"/>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fade">
                                      <p:cBhvr>
                                        <p:cTn id="7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8" grpId="0" animBg="1"/>
      <p:bldP spid="30" grpId="0" animBg="1"/>
      <p:bldP spid="31" grpId="0" animBg="1"/>
      <p:bldP spid="32" grpId="0" animBg="1"/>
      <p:bldP spid="33" grpId="0" animBg="1"/>
      <p:bldP spid="15" grpId="0" animBg="1"/>
      <p:bldP spid="34" grpId="0" animBg="1"/>
      <p:bldP spid="17" grpId="0" animBg="1"/>
      <p:bldP spid="35" grpId="0" animBg="1"/>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474AEC7-76A4-489D-88CC-8D96AB1DA051}"/>
              </a:ext>
            </a:extLst>
          </p:cNvPr>
          <p:cNvSpPr>
            <a:spLocks noGrp="1"/>
          </p:cNvSpPr>
          <p:nvPr>
            <p:ph type="title"/>
          </p:nvPr>
        </p:nvSpPr>
        <p:spPr>
          <a:xfrm>
            <a:off x="200025" y="194309"/>
            <a:ext cx="2656928" cy="527283"/>
          </a:xfrm>
        </p:spPr>
        <p:txBody>
          <a:bodyPr>
            <a:normAutofit/>
          </a:bodyPr>
          <a:lstStyle/>
          <a:p>
            <a:r>
              <a:rPr lang="en-US" sz="2700" dirty="0"/>
              <a:t>Tree Construction</a:t>
            </a:r>
          </a:p>
        </p:txBody>
      </p:sp>
      <p:sp>
        <p:nvSpPr>
          <p:cNvPr id="8" name="Text Placeholder 7">
            <a:extLst>
              <a:ext uri="{FF2B5EF4-FFF2-40B4-BE49-F238E27FC236}">
                <a16:creationId xmlns:a16="http://schemas.microsoft.com/office/drawing/2014/main" id="{E425C87C-0800-4AF8-8536-7EFFCBB0A770}"/>
              </a:ext>
            </a:extLst>
          </p:cNvPr>
          <p:cNvSpPr>
            <a:spLocks noGrp="1"/>
          </p:cNvSpPr>
          <p:nvPr>
            <p:ph type="body" sz="half" idx="2"/>
          </p:nvPr>
        </p:nvSpPr>
        <p:spPr>
          <a:xfrm>
            <a:off x="200025" y="1038226"/>
            <a:ext cx="2543175" cy="2884642"/>
          </a:xfrm>
        </p:spPr>
        <p:txBody>
          <a:bodyPr>
            <a:normAutofit/>
          </a:bodyPr>
          <a:lstStyle/>
          <a:p>
            <a:r>
              <a:rPr lang="en-US" sz="2100" dirty="0">
                <a:latin typeface="+mj-lt"/>
              </a:rPr>
              <a:t>- Isolate the cycles so that we can have a long, linear path to traverse.</a:t>
            </a:r>
          </a:p>
          <a:p>
            <a:r>
              <a:rPr lang="en-US" sz="2100" dirty="0">
                <a:latin typeface="+mj-lt"/>
              </a:rPr>
              <a:t>- Recursively build and compute the parents from their leaves.</a:t>
            </a:r>
          </a:p>
        </p:txBody>
      </p:sp>
      <p:sp>
        <p:nvSpPr>
          <p:cNvPr id="13" name="Rectangle: Rounded Corners 12">
            <a:extLst>
              <a:ext uri="{FF2B5EF4-FFF2-40B4-BE49-F238E27FC236}">
                <a16:creationId xmlns:a16="http://schemas.microsoft.com/office/drawing/2014/main" id="{F1EFFB00-6740-4CF1-8BC4-E86CE603D56C}"/>
              </a:ext>
            </a:extLst>
          </p:cNvPr>
          <p:cNvSpPr/>
          <p:nvPr/>
        </p:nvSpPr>
        <p:spPr>
          <a:xfrm>
            <a:off x="3574776" y="5522139"/>
            <a:ext cx="613601" cy="6136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5,1</a:t>
            </a:r>
          </a:p>
        </p:txBody>
      </p:sp>
      <p:sp>
        <p:nvSpPr>
          <p:cNvPr id="28" name="Rectangle: Rounded Corners 27">
            <a:extLst>
              <a:ext uri="{FF2B5EF4-FFF2-40B4-BE49-F238E27FC236}">
                <a16:creationId xmlns:a16="http://schemas.microsoft.com/office/drawing/2014/main" id="{A5BF946C-3F8C-459E-A477-35C4723DEB5F}"/>
              </a:ext>
            </a:extLst>
          </p:cNvPr>
          <p:cNvSpPr/>
          <p:nvPr/>
        </p:nvSpPr>
        <p:spPr>
          <a:xfrm>
            <a:off x="4482654" y="5522139"/>
            <a:ext cx="613601" cy="6136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0,6</a:t>
            </a:r>
          </a:p>
        </p:txBody>
      </p:sp>
      <p:sp>
        <p:nvSpPr>
          <p:cNvPr id="30" name="Rectangle: Rounded Corners 29">
            <a:extLst>
              <a:ext uri="{FF2B5EF4-FFF2-40B4-BE49-F238E27FC236}">
                <a16:creationId xmlns:a16="http://schemas.microsoft.com/office/drawing/2014/main" id="{A10CDB94-B3E6-4D4C-B3D1-7E80FF9EB6EE}"/>
              </a:ext>
            </a:extLst>
          </p:cNvPr>
          <p:cNvSpPr/>
          <p:nvPr/>
        </p:nvSpPr>
        <p:spPr>
          <a:xfrm>
            <a:off x="5351289" y="4784798"/>
            <a:ext cx="613601" cy="6136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0,2</a:t>
            </a:r>
          </a:p>
        </p:txBody>
      </p:sp>
      <p:sp>
        <p:nvSpPr>
          <p:cNvPr id="31" name="Rectangle: Rounded Corners 30">
            <a:extLst>
              <a:ext uri="{FF2B5EF4-FFF2-40B4-BE49-F238E27FC236}">
                <a16:creationId xmlns:a16="http://schemas.microsoft.com/office/drawing/2014/main" id="{8BA5344A-1AC1-4BC1-ABCF-7576CF16EB25}"/>
              </a:ext>
            </a:extLst>
          </p:cNvPr>
          <p:cNvSpPr/>
          <p:nvPr/>
        </p:nvSpPr>
        <p:spPr>
          <a:xfrm>
            <a:off x="6320786" y="5522138"/>
            <a:ext cx="613601" cy="6136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2,1</a:t>
            </a:r>
          </a:p>
        </p:txBody>
      </p:sp>
      <p:sp>
        <p:nvSpPr>
          <p:cNvPr id="32" name="Rectangle: Rounded Corners 31">
            <a:extLst>
              <a:ext uri="{FF2B5EF4-FFF2-40B4-BE49-F238E27FC236}">
                <a16:creationId xmlns:a16="http://schemas.microsoft.com/office/drawing/2014/main" id="{29B6A744-A9A9-4BA0-89D0-128B2F893834}"/>
              </a:ext>
            </a:extLst>
          </p:cNvPr>
          <p:cNvSpPr/>
          <p:nvPr/>
        </p:nvSpPr>
        <p:spPr>
          <a:xfrm>
            <a:off x="7128020" y="5522138"/>
            <a:ext cx="613601" cy="6136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0,3</a:t>
            </a:r>
          </a:p>
        </p:txBody>
      </p:sp>
      <p:sp>
        <p:nvSpPr>
          <p:cNvPr id="33" name="Rectangle: Rounded Corners 32">
            <a:extLst>
              <a:ext uri="{FF2B5EF4-FFF2-40B4-BE49-F238E27FC236}">
                <a16:creationId xmlns:a16="http://schemas.microsoft.com/office/drawing/2014/main" id="{D478DAE4-C59F-4FC2-BD30-F0C1F3BA8DE5}"/>
              </a:ext>
            </a:extLst>
          </p:cNvPr>
          <p:cNvSpPr/>
          <p:nvPr/>
        </p:nvSpPr>
        <p:spPr>
          <a:xfrm>
            <a:off x="8031300" y="4760069"/>
            <a:ext cx="613601" cy="6136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4,1</a:t>
            </a:r>
          </a:p>
        </p:txBody>
      </p:sp>
      <p:sp>
        <p:nvSpPr>
          <p:cNvPr id="15" name="Rectangle: Rounded Corners 14">
            <a:extLst>
              <a:ext uri="{FF2B5EF4-FFF2-40B4-BE49-F238E27FC236}">
                <a16:creationId xmlns:a16="http://schemas.microsoft.com/office/drawing/2014/main" id="{8E4B89A3-14A8-4CA3-AF57-110B7294A6DB}"/>
              </a:ext>
            </a:extLst>
          </p:cNvPr>
          <p:cNvSpPr/>
          <p:nvPr/>
        </p:nvSpPr>
        <p:spPr>
          <a:xfrm>
            <a:off x="3574776" y="4764437"/>
            <a:ext cx="1521479" cy="6136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5,1</a:t>
            </a:r>
          </a:p>
        </p:txBody>
      </p:sp>
      <p:sp>
        <p:nvSpPr>
          <p:cNvPr id="34" name="Rectangle: Rounded Corners 33">
            <a:extLst>
              <a:ext uri="{FF2B5EF4-FFF2-40B4-BE49-F238E27FC236}">
                <a16:creationId xmlns:a16="http://schemas.microsoft.com/office/drawing/2014/main" id="{13E2BC0E-3F05-4110-A894-4D84A391306A}"/>
              </a:ext>
            </a:extLst>
          </p:cNvPr>
          <p:cNvSpPr/>
          <p:nvPr/>
        </p:nvSpPr>
        <p:spPr>
          <a:xfrm>
            <a:off x="6322311" y="4760070"/>
            <a:ext cx="1521479" cy="6136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2,1</a:t>
            </a:r>
          </a:p>
        </p:txBody>
      </p:sp>
      <p:sp>
        <p:nvSpPr>
          <p:cNvPr id="17" name="Rectangle: Rounded Corners 16">
            <a:extLst>
              <a:ext uri="{FF2B5EF4-FFF2-40B4-BE49-F238E27FC236}">
                <a16:creationId xmlns:a16="http://schemas.microsoft.com/office/drawing/2014/main" id="{17BC0E58-04A7-4B1F-9394-9E7754CFAA67}"/>
              </a:ext>
            </a:extLst>
          </p:cNvPr>
          <p:cNvSpPr/>
          <p:nvPr/>
        </p:nvSpPr>
        <p:spPr>
          <a:xfrm>
            <a:off x="3581086" y="3922869"/>
            <a:ext cx="2429360" cy="68873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5,-3</a:t>
            </a:r>
          </a:p>
        </p:txBody>
      </p:sp>
      <p:sp>
        <p:nvSpPr>
          <p:cNvPr id="35" name="Rectangle: Rounded Corners 34">
            <a:extLst>
              <a:ext uri="{FF2B5EF4-FFF2-40B4-BE49-F238E27FC236}">
                <a16:creationId xmlns:a16="http://schemas.microsoft.com/office/drawing/2014/main" id="{19F0F6DB-E29B-4EA8-BC25-3A699CC4AC26}"/>
              </a:ext>
            </a:extLst>
          </p:cNvPr>
          <p:cNvSpPr/>
          <p:nvPr/>
        </p:nvSpPr>
        <p:spPr>
          <a:xfrm>
            <a:off x="6253850" y="3922868"/>
            <a:ext cx="2429360" cy="68873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6,-1</a:t>
            </a:r>
          </a:p>
        </p:txBody>
      </p:sp>
      <p:sp>
        <p:nvSpPr>
          <p:cNvPr id="19" name="Rectangle: Rounded Corners 18">
            <a:extLst>
              <a:ext uri="{FF2B5EF4-FFF2-40B4-BE49-F238E27FC236}">
                <a16:creationId xmlns:a16="http://schemas.microsoft.com/office/drawing/2014/main" id="{9B3498E7-C1EA-4399-BC8B-E776BC9104AB}"/>
              </a:ext>
            </a:extLst>
          </p:cNvPr>
          <p:cNvSpPr/>
          <p:nvPr/>
        </p:nvSpPr>
        <p:spPr>
          <a:xfrm>
            <a:off x="3539869" y="3136074"/>
            <a:ext cx="5152993" cy="6136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11,-6</a:t>
            </a:r>
          </a:p>
        </p:txBody>
      </p:sp>
      <p:cxnSp>
        <p:nvCxnSpPr>
          <p:cNvPr id="37" name="Straight Arrow Connector 36">
            <a:extLst>
              <a:ext uri="{FF2B5EF4-FFF2-40B4-BE49-F238E27FC236}">
                <a16:creationId xmlns:a16="http://schemas.microsoft.com/office/drawing/2014/main" id="{D75B7BFB-9D56-41EB-A1C8-325B60CF65B5}"/>
              </a:ext>
            </a:extLst>
          </p:cNvPr>
          <p:cNvCxnSpPr>
            <a:stCxn id="19" idx="2"/>
            <a:endCxn id="17" idx="0"/>
          </p:cNvCxnSpPr>
          <p:nvPr/>
        </p:nvCxnSpPr>
        <p:spPr>
          <a:xfrm flipH="1">
            <a:off x="4795766" y="3749675"/>
            <a:ext cx="1320600" cy="173194"/>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39" name="Straight Arrow Connector 38">
            <a:extLst>
              <a:ext uri="{FF2B5EF4-FFF2-40B4-BE49-F238E27FC236}">
                <a16:creationId xmlns:a16="http://schemas.microsoft.com/office/drawing/2014/main" id="{45DBA88C-D0F2-4F65-8537-099DF374AA82}"/>
              </a:ext>
            </a:extLst>
          </p:cNvPr>
          <p:cNvCxnSpPr>
            <a:stCxn id="19" idx="2"/>
            <a:endCxn id="35" idx="0"/>
          </p:cNvCxnSpPr>
          <p:nvPr/>
        </p:nvCxnSpPr>
        <p:spPr>
          <a:xfrm>
            <a:off x="6116366" y="3749675"/>
            <a:ext cx="1352164" cy="173193"/>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1" name="Straight Arrow Connector 40">
            <a:extLst>
              <a:ext uri="{FF2B5EF4-FFF2-40B4-BE49-F238E27FC236}">
                <a16:creationId xmlns:a16="http://schemas.microsoft.com/office/drawing/2014/main" id="{6E978192-8016-41D3-8B5D-0FA4A4E24FCF}"/>
              </a:ext>
            </a:extLst>
          </p:cNvPr>
          <p:cNvCxnSpPr>
            <a:stCxn id="17" idx="2"/>
            <a:endCxn id="15" idx="0"/>
          </p:cNvCxnSpPr>
          <p:nvPr/>
        </p:nvCxnSpPr>
        <p:spPr>
          <a:xfrm flipH="1">
            <a:off x="4335516" y="4611604"/>
            <a:ext cx="460250" cy="152833"/>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3" name="Straight Arrow Connector 42">
            <a:extLst>
              <a:ext uri="{FF2B5EF4-FFF2-40B4-BE49-F238E27FC236}">
                <a16:creationId xmlns:a16="http://schemas.microsoft.com/office/drawing/2014/main" id="{5301BCE9-C3F9-4613-AA37-D6451C7BE125}"/>
              </a:ext>
            </a:extLst>
          </p:cNvPr>
          <p:cNvCxnSpPr>
            <a:stCxn id="17" idx="2"/>
            <a:endCxn id="30" idx="0"/>
          </p:cNvCxnSpPr>
          <p:nvPr/>
        </p:nvCxnSpPr>
        <p:spPr>
          <a:xfrm>
            <a:off x="4795766" y="4611604"/>
            <a:ext cx="862324" cy="173194"/>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5" name="Straight Arrow Connector 44">
            <a:extLst>
              <a:ext uri="{FF2B5EF4-FFF2-40B4-BE49-F238E27FC236}">
                <a16:creationId xmlns:a16="http://schemas.microsoft.com/office/drawing/2014/main" id="{3C0F62DB-53DC-4822-9366-E9E94451CDE9}"/>
              </a:ext>
            </a:extLst>
          </p:cNvPr>
          <p:cNvCxnSpPr>
            <a:stCxn id="15" idx="2"/>
            <a:endCxn id="13" idx="0"/>
          </p:cNvCxnSpPr>
          <p:nvPr/>
        </p:nvCxnSpPr>
        <p:spPr>
          <a:xfrm flipH="1">
            <a:off x="3881577" y="5378038"/>
            <a:ext cx="453939" cy="14410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7" name="Straight Arrow Connector 46">
            <a:extLst>
              <a:ext uri="{FF2B5EF4-FFF2-40B4-BE49-F238E27FC236}">
                <a16:creationId xmlns:a16="http://schemas.microsoft.com/office/drawing/2014/main" id="{F67B2675-83D8-4D3F-B0D8-F5A27963023B}"/>
              </a:ext>
            </a:extLst>
          </p:cNvPr>
          <p:cNvCxnSpPr>
            <a:stCxn id="15" idx="2"/>
            <a:endCxn id="28" idx="0"/>
          </p:cNvCxnSpPr>
          <p:nvPr/>
        </p:nvCxnSpPr>
        <p:spPr>
          <a:xfrm>
            <a:off x="4335516" y="5378038"/>
            <a:ext cx="453939" cy="14410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9" name="Straight Arrow Connector 48">
            <a:extLst>
              <a:ext uri="{FF2B5EF4-FFF2-40B4-BE49-F238E27FC236}">
                <a16:creationId xmlns:a16="http://schemas.microsoft.com/office/drawing/2014/main" id="{067B4ECF-F8C1-4BA2-9F75-65D802CF9DF6}"/>
              </a:ext>
            </a:extLst>
          </p:cNvPr>
          <p:cNvCxnSpPr>
            <a:stCxn id="35" idx="2"/>
            <a:endCxn id="34" idx="0"/>
          </p:cNvCxnSpPr>
          <p:nvPr/>
        </p:nvCxnSpPr>
        <p:spPr>
          <a:xfrm flipH="1">
            <a:off x="7083051" y="4611603"/>
            <a:ext cx="385479" cy="148467"/>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51" name="Straight Arrow Connector 50">
            <a:extLst>
              <a:ext uri="{FF2B5EF4-FFF2-40B4-BE49-F238E27FC236}">
                <a16:creationId xmlns:a16="http://schemas.microsoft.com/office/drawing/2014/main" id="{5C89C104-B072-4397-B84F-0A4008F74331}"/>
              </a:ext>
            </a:extLst>
          </p:cNvPr>
          <p:cNvCxnSpPr>
            <a:stCxn id="35" idx="2"/>
            <a:endCxn id="33" idx="0"/>
          </p:cNvCxnSpPr>
          <p:nvPr/>
        </p:nvCxnSpPr>
        <p:spPr>
          <a:xfrm>
            <a:off x="7468530" y="4611603"/>
            <a:ext cx="869571" cy="14846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53" name="Straight Arrow Connector 52">
            <a:extLst>
              <a:ext uri="{FF2B5EF4-FFF2-40B4-BE49-F238E27FC236}">
                <a16:creationId xmlns:a16="http://schemas.microsoft.com/office/drawing/2014/main" id="{56A5F117-B4B3-4685-A151-1C514EF4B976}"/>
              </a:ext>
            </a:extLst>
          </p:cNvPr>
          <p:cNvCxnSpPr>
            <a:stCxn id="34" idx="2"/>
            <a:endCxn id="31" idx="0"/>
          </p:cNvCxnSpPr>
          <p:nvPr/>
        </p:nvCxnSpPr>
        <p:spPr>
          <a:xfrm flipH="1">
            <a:off x="6627587" y="5373671"/>
            <a:ext cx="455464" cy="148467"/>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55" name="Straight Arrow Connector 54">
            <a:extLst>
              <a:ext uri="{FF2B5EF4-FFF2-40B4-BE49-F238E27FC236}">
                <a16:creationId xmlns:a16="http://schemas.microsoft.com/office/drawing/2014/main" id="{A8F6EA1A-3AC1-491A-A53B-0537CBCA25EC}"/>
              </a:ext>
            </a:extLst>
          </p:cNvPr>
          <p:cNvCxnSpPr>
            <a:stCxn id="34" idx="2"/>
            <a:endCxn id="32" idx="0"/>
          </p:cNvCxnSpPr>
          <p:nvPr/>
        </p:nvCxnSpPr>
        <p:spPr>
          <a:xfrm>
            <a:off x="7083051" y="5373671"/>
            <a:ext cx="351770" cy="148467"/>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pic>
        <p:nvPicPr>
          <p:cNvPr id="4" name="Picture 3" descr="Diagram&#10;&#10;Description automatically generated">
            <a:extLst>
              <a:ext uri="{FF2B5EF4-FFF2-40B4-BE49-F238E27FC236}">
                <a16:creationId xmlns:a16="http://schemas.microsoft.com/office/drawing/2014/main" id="{DB68EE8D-F620-43E8-B04B-6F16DD4D09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1331" y="0"/>
            <a:ext cx="4663967" cy="3022327"/>
          </a:xfrm>
          <a:prstGeom prst="rect">
            <a:avLst/>
          </a:prstGeom>
        </p:spPr>
      </p:pic>
      <p:pic>
        <p:nvPicPr>
          <p:cNvPr id="42" name="Content Placeholder 4" descr="Text&#10;&#10;Description automatically generated">
            <a:extLst>
              <a:ext uri="{FF2B5EF4-FFF2-40B4-BE49-F238E27FC236}">
                <a16:creationId xmlns:a16="http://schemas.microsoft.com/office/drawing/2014/main" id="{AA7A066A-DFA1-4073-8060-3712FBCE84F1}"/>
              </a:ext>
            </a:extLst>
          </p:cNvPr>
          <p:cNvPicPr>
            <a:picLocks noChangeAspect="1"/>
          </p:cNvPicPr>
          <p:nvPr/>
        </p:nvPicPr>
        <p:blipFill rotWithShape="1">
          <a:blip r:embed="rId4">
            <a:extLst>
              <a:ext uri="{28A0092B-C50C-407E-A947-70E740481C1C}">
                <a14:useLocalDpi xmlns:a14="http://schemas.microsoft.com/office/drawing/2010/main" val="0"/>
              </a:ext>
            </a:extLst>
          </a:blip>
          <a:srcRect t="5309" r="66747" b="1"/>
          <a:stretch/>
        </p:blipFill>
        <p:spPr>
          <a:xfrm>
            <a:off x="9179101" y="0"/>
            <a:ext cx="1720615" cy="6135740"/>
          </a:xfrm>
          <a:prstGeom prst="rect">
            <a:avLst/>
          </a:prstGeom>
        </p:spPr>
      </p:pic>
      <p:sp>
        <p:nvSpPr>
          <p:cNvPr id="38" name="Oval 37">
            <a:extLst>
              <a:ext uri="{FF2B5EF4-FFF2-40B4-BE49-F238E27FC236}">
                <a16:creationId xmlns:a16="http://schemas.microsoft.com/office/drawing/2014/main" id="{44B444AC-C5B6-40FA-8F7B-45E330AB7021}"/>
              </a:ext>
            </a:extLst>
          </p:cNvPr>
          <p:cNvSpPr/>
          <p:nvPr/>
        </p:nvSpPr>
        <p:spPr>
          <a:xfrm>
            <a:off x="3353075" y="1025443"/>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cs typeface="Courier New" panose="02070309020205020404" pitchFamily="49" charset="0"/>
              </a:rPr>
              <a:t>26</a:t>
            </a:r>
          </a:p>
        </p:txBody>
      </p:sp>
      <p:sp>
        <p:nvSpPr>
          <p:cNvPr id="40" name="Oval 39">
            <a:extLst>
              <a:ext uri="{FF2B5EF4-FFF2-40B4-BE49-F238E27FC236}">
                <a16:creationId xmlns:a16="http://schemas.microsoft.com/office/drawing/2014/main" id="{68D731DF-A1FC-4F19-B168-57D0B6F30A77}"/>
              </a:ext>
            </a:extLst>
          </p:cNvPr>
          <p:cNvSpPr/>
          <p:nvPr/>
        </p:nvSpPr>
        <p:spPr>
          <a:xfrm>
            <a:off x="4335595" y="1025893"/>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3</a:t>
            </a:r>
          </a:p>
        </p:txBody>
      </p:sp>
      <p:sp>
        <p:nvSpPr>
          <p:cNvPr id="61" name="Oval 60">
            <a:extLst>
              <a:ext uri="{FF2B5EF4-FFF2-40B4-BE49-F238E27FC236}">
                <a16:creationId xmlns:a16="http://schemas.microsoft.com/office/drawing/2014/main" id="{C6922973-716C-4D4B-92B6-5011818B3903}"/>
              </a:ext>
            </a:extLst>
          </p:cNvPr>
          <p:cNvSpPr/>
          <p:nvPr/>
        </p:nvSpPr>
        <p:spPr>
          <a:xfrm>
            <a:off x="5318115" y="1031554"/>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11</a:t>
            </a:r>
          </a:p>
        </p:txBody>
      </p:sp>
      <p:sp>
        <p:nvSpPr>
          <p:cNvPr id="62" name="Oval 61">
            <a:extLst>
              <a:ext uri="{FF2B5EF4-FFF2-40B4-BE49-F238E27FC236}">
                <a16:creationId xmlns:a16="http://schemas.microsoft.com/office/drawing/2014/main" id="{2B29019D-4261-42EA-A8B8-36B60CDFBEF1}"/>
              </a:ext>
            </a:extLst>
          </p:cNvPr>
          <p:cNvSpPr/>
          <p:nvPr/>
        </p:nvSpPr>
        <p:spPr>
          <a:xfrm>
            <a:off x="6301824" y="1031554"/>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20</a:t>
            </a:r>
          </a:p>
        </p:txBody>
      </p:sp>
      <p:sp>
        <p:nvSpPr>
          <p:cNvPr id="63" name="Oval 62">
            <a:extLst>
              <a:ext uri="{FF2B5EF4-FFF2-40B4-BE49-F238E27FC236}">
                <a16:creationId xmlns:a16="http://schemas.microsoft.com/office/drawing/2014/main" id="{E9BC3C78-A5EB-48E7-8E7A-4589FA827617}"/>
              </a:ext>
            </a:extLst>
          </p:cNvPr>
          <p:cNvSpPr/>
          <p:nvPr/>
        </p:nvSpPr>
        <p:spPr>
          <a:xfrm>
            <a:off x="7278715" y="1033518"/>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0</a:t>
            </a:r>
          </a:p>
        </p:txBody>
      </p:sp>
      <p:sp>
        <p:nvSpPr>
          <p:cNvPr id="64" name="Oval 63">
            <a:extLst>
              <a:ext uri="{FF2B5EF4-FFF2-40B4-BE49-F238E27FC236}">
                <a16:creationId xmlns:a16="http://schemas.microsoft.com/office/drawing/2014/main" id="{DC52B0D6-FAAD-4302-A962-33DC6EB771CE}"/>
              </a:ext>
            </a:extLst>
          </p:cNvPr>
          <p:cNvSpPr/>
          <p:nvPr/>
        </p:nvSpPr>
        <p:spPr>
          <a:xfrm>
            <a:off x="8262271" y="1025442"/>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500" dirty="0"/>
              <a:t>17</a:t>
            </a:r>
          </a:p>
        </p:txBody>
      </p:sp>
      <p:cxnSp>
        <p:nvCxnSpPr>
          <p:cNvPr id="65" name="Straight Arrow Connector 64">
            <a:extLst>
              <a:ext uri="{FF2B5EF4-FFF2-40B4-BE49-F238E27FC236}">
                <a16:creationId xmlns:a16="http://schemas.microsoft.com/office/drawing/2014/main" id="{9A64AD2C-64D3-4D61-A882-3A230A440B4B}"/>
              </a:ext>
            </a:extLst>
          </p:cNvPr>
          <p:cNvCxnSpPr>
            <a:cxnSpLocks/>
            <a:stCxn id="38" idx="6"/>
            <a:endCxn id="40" idx="2"/>
          </p:cNvCxnSpPr>
          <p:nvPr/>
        </p:nvCxnSpPr>
        <p:spPr>
          <a:xfrm>
            <a:off x="3888650" y="1293231"/>
            <a:ext cx="446945" cy="450"/>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6" name="Straight Arrow Connector 65">
            <a:extLst>
              <a:ext uri="{FF2B5EF4-FFF2-40B4-BE49-F238E27FC236}">
                <a16:creationId xmlns:a16="http://schemas.microsoft.com/office/drawing/2014/main" id="{CC5AB103-4A2C-4B6C-815B-45EBFE2F623D}"/>
              </a:ext>
            </a:extLst>
          </p:cNvPr>
          <p:cNvCxnSpPr>
            <a:cxnSpLocks/>
            <a:stCxn id="40" idx="6"/>
            <a:endCxn id="61" idx="2"/>
          </p:cNvCxnSpPr>
          <p:nvPr/>
        </p:nvCxnSpPr>
        <p:spPr>
          <a:xfrm>
            <a:off x="4871170" y="1293681"/>
            <a:ext cx="446945" cy="566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7" name="Straight Arrow Connector 66">
            <a:extLst>
              <a:ext uri="{FF2B5EF4-FFF2-40B4-BE49-F238E27FC236}">
                <a16:creationId xmlns:a16="http://schemas.microsoft.com/office/drawing/2014/main" id="{94969A9D-EAE6-46EB-88DC-8C5DF95D98E5}"/>
              </a:ext>
            </a:extLst>
          </p:cNvPr>
          <p:cNvCxnSpPr>
            <a:cxnSpLocks/>
            <a:stCxn id="61" idx="6"/>
            <a:endCxn id="62" idx="2"/>
          </p:cNvCxnSpPr>
          <p:nvPr/>
        </p:nvCxnSpPr>
        <p:spPr>
          <a:xfrm>
            <a:off x="5853690" y="1299342"/>
            <a:ext cx="448134" cy="0"/>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8" name="Straight Arrow Connector 67">
            <a:extLst>
              <a:ext uri="{FF2B5EF4-FFF2-40B4-BE49-F238E27FC236}">
                <a16:creationId xmlns:a16="http://schemas.microsoft.com/office/drawing/2014/main" id="{1DD33132-9CF2-41F0-B001-4C6CE76C1A7C}"/>
              </a:ext>
            </a:extLst>
          </p:cNvPr>
          <p:cNvCxnSpPr>
            <a:cxnSpLocks/>
            <a:stCxn id="62" idx="6"/>
            <a:endCxn id="63" idx="2"/>
          </p:cNvCxnSpPr>
          <p:nvPr/>
        </p:nvCxnSpPr>
        <p:spPr>
          <a:xfrm>
            <a:off x="6837399" y="1299342"/>
            <a:ext cx="441316" cy="1964"/>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9" name="Straight Arrow Connector 68">
            <a:extLst>
              <a:ext uri="{FF2B5EF4-FFF2-40B4-BE49-F238E27FC236}">
                <a16:creationId xmlns:a16="http://schemas.microsoft.com/office/drawing/2014/main" id="{7F5A0570-E028-4B03-A3C3-40C1280B1575}"/>
              </a:ext>
            </a:extLst>
          </p:cNvPr>
          <p:cNvCxnSpPr>
            <a:cxnSpLocks/>
            <a:stCxn id="63" idx="6"/>
            <a:endCxn id="64" idx="2"/>
          </p:cNvCxnSpPr>
          <p:nvPr/>
        </p:nvCxnSpPr>
        <p:spPr>
          <a:xfrm flipV="1">
            <a:off x="7814290" y="1293230"/>
            <a:ext cx="447981" cy="807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70" name="Connector: Curved 69">
            <a:extLst>
              <a:ext uri="{FF2B5EF4-FFF2-40B4-BE49-F238E27FC236}">
                <a16:creationId xmlns:a16="http://schemas.microsoft.com/office/drawing/2014/main" id="{BEDAEC19-917C-4B84-8B9B-C0BFEDB2117C}"/>
              </a:ext>
            </a:extLst>
          </p:cNvPr>
          <p:cNvCxnSpPr>
            <a:cxnSpLocks/>
            <a:stCxn id="64" idx="0"/>
            <a:endCxn id="40" idx="0"/>
          </p:cNvCxnSpPr>
          <p:nvPr/>
        </p:nvCxnSpPr>
        <p:spPr>
          <a:xfrm rot="16200000" flipH="1" flipV="1">
            <a:off x="6566495" y="-937671"/>
            <a:ext cx="451" cy="3926676"/>
          </a:xfrm>
          <a:prstGeom prst="curvedConnector3">
            <a:avLst>
              <a:gd name="adj1" fmla="val -5068736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71" name="TextBox 70">
            <a:extLst>
              <a:ext uri="{FF2B5EF4-FFF2-40B4-BE49-F238E27FC236}">
                <a16:creationId xmlns:a16="http://schemas.microsoft.com/office/drawing/2014/main" id="{67BDC48B-9AAE-429E-AE4B-692E7D08C39F}"/>
              </a:ext>
            </a:extLst>
          </p:cNvPr>
          <p:cNvSpPr txBox="1"/>
          <p:nvPr/>
        </p:nvSpPr>
        <p:spPr>
          <a:xfrm>
            <a:off x="3757579" y="1007415"/>
            <a:ext cx="644688" cy="338554"/>
          </a:xfrm>
          <a:prstGeom prst="rect">
            <a:avLst/>
          </a:prstGeom>
          <a:noFill/>
        </p:spPr>
        <p:txBody>
          <a:bodyPr wrap="square" rtlCol="0">
            <a:spAutoFit/>
          </a:bodyPr>
          <a:lstStyle/>
          <a:p>
            <a:pPr algn="ctr"/>
            <a:r>
              <a:rPr lang="en-US" sz="1600" dirty="0"/>
              <a:t>(5,1)</a:t>
            </a:r>
          </a:p>
        </p:txBody>
      </p:sp>
      <p:sp>
        <p:nvSpPr>
          <p:cNvPr id="72" name="TextBox 71">
            <a:extLst>
              <a:ext uri="{FF2B5EF4-FFF2-40B4-BE49-F238E27FC236}">
                <a16:creationId xmlns:a16="http://schemas.microsoft.com/office/drawing/2014/main" id="{7EAC119F-3EE3-4CE0-B096-2A56A6B2D181}"/>
              </a:ext>
            </a:extLst>
          </p:cNvPr>
          <p:cNvSpPr txBox="1"/>
          <p:nvPr/>
        </p:nvSpPr>
        <p:spPr>
          <a:xfrm>
            <a:off x="4747039" y="998611"/>
            <a:ext cx="648151" cy="338554"/>
          </a:xfrm>
          <a:prstGeom prst="rect">
            <a:avLst/>
          </a:prstGeom>
          <a:noFill/>
        </p:spPr>
        <p:txBody>
          <a:bodyPr wrap="square" rtlCol="0">
            <a:spAutoFit/>
          </a:bodyPr>
          <a:lstStyle/>
          <a:p>
            <a:pPr algn="ctr"/>
            <a:r>
              <a:rPr lang="en-US" sz="1600" dirty="0"/>
              <a:t>(0,6)</a:t>
            </a:r>
          </a:p>
        </p:txBody>
      </p:sp>
      <p:sp>
        <p:nvSpPr>
          <p:cNvPr id="73" name="TextBox 72">
            <a:extLst>
              <a:ext uri="{FF2B5EF4-FFF2-40B4-BE49-F238E27FC236}">
                <a16:creationId xmlns:a16="http://schemas.microsoft.com/office/drawing/2014/main" id="{DB7C72C2-0955-4E60-A44B-31FEDDC94870}"/>
              </a:ext>
            </a:extLst>
          </p:cNvPr>
          <p:cNvSpPr txBox="1"/>
          <p:nvPr/>
        </p:nvSpPr>
        <p:spPr>
          <a:xfrm>
            <a:off x="5730595" y="1005664"/>
            <a:ext cx="648151" cy="338554"/>
          </a:xfrm>
          <a:prstGeom prst="rect">
            <a:avLst/>
          </a:prstGeom>
          <a:noFill/>
        </p:spPr>
        <p:txBody>
          <a:bodyPr wrap="square" rtlCol="0">
            <a:spAutoFit/>
          </a:bodyPr>
          <a:lstStyle/>
          <a:p>
            <a:pPr algn="ctr"/>
            <a:r>
              <a:rPr lang="en-US" sz="1600" dirty="0"/>
              <a:t>(0,3)</a:t>
            </a:r>
          </a:p>
        </p:txBody>
      </p:sp>
      <p:sp>
        <p:nvSpPr>
          <p:cNvPr id="74" name="TextBox 73">
            <a:extLst>
              <a:ext uri="{FF2B5EF4-FFF2-40B4-BE49-F238E27FC236}">
                <a16:creationId xmlns:a16="http://schemas.microsoft.com/office/drawing/2014/main" id="{D03FB135-C70A-4546-9C6C-564E52975021}"/>
              </a:ext>
            </a:extLst>
          </p:cNvPr>
          <p:cNvSpPr txBox="1"/>
          <p:nvPr/>
        </p:nvSpPr>
        <p:spPr>
          <a:xfrm>
            <a:off x="6704927" y="1005664"/>
            <a:ext cx="648151" cy="338554"/>
          </a:xfrm>
          <a:prstGeom prst="rect">
            <a:avLst/>
          </a:prstGeom>
          <a:noFill/>
        </p:spPr>
        <p:txBody>
          <a:bodyPr wrap="square" rtlCol="0">
            <a:spAutoFit/>
          </a:bodyPr>
          <a:lstStyle/>
          <a:p>
            <a:pPr algn="ctr"/>
            <a:r>
              <a:rPr lang="en-US" sz="1600" dirty="0"/>
              <a:t>(2,1)</a:t>
            </a:r>
          </a:p>
        </p:txBody>
      </p:sp>
      <p:sp>
        <p:nvSpPr>
          <p:cNvPr id="75" name="TextBox 74">
            <a:extLst>
              <a:ext uri="{FF2B5EF4-FFF2-40B4-BE49-F238E27FC236}">
                <a16:creationId xmlns:a16="http://schemas.microsoft.com/office/drawing/2014/main" id="{2C089536-D702-40BF-BAC6-555EEFE25FD9}"/>
              </a:ext>
            </a:extLst>
          </p:cNvPr>
          <p:cNvSpPr txBox="1"/>
          <p:nvPr/>
        </p:nvSpPr>
        <p:spPr>
          <a:xfrm>
            <a:off x="7682512" y="998611"/>
            <a:ext cx="648151" cy="338554"/>
          </a:xfrm>
          <a:prstGeom prst="rect">
            <a:avLst/>
          </a:prstGeom>
          <a:noFill/>
        </p:spPr>
        <p:txBody>
          <a:bodyPr wrap="square" rtlCol="0">
            <a:spAutoFit/>
          </a:bodyPr>
          <a:lstStyle/>
          <a:p>
            <a:pPr algn="ctr"/>
            <a:r>
              <a:rPr lang="en-US" sz="1600" dirty="0"/>
              <a:t>(0,3)</a:t>
            </a:r>
          </a:p>
        </p:txBody>
      </p:sp>
      <p:sp>
        <p:nvSpPr>
          <p:cNvPr id="76" name="TextBox 75">
            <a:extLst>
              <a:ext uri="{FF2B5EF4-FFF2-40B4-BE49-F238E27FC236}">
                <a16:creationId xmlns:a16="http://schemas.microsoft.com/office/drawing/2014/main" id="{AA56E76A-E2A4-4C11-84B6-D9FEEB361BC0}"/>
              </a:ext>
            </a:extLst>
          </p:cNvPr>
          <p:cNvSpPr txBox="1"/>
          <p:nvPr/>
        </p:nvSpPr>
        <p:spPr>
          <a:xfrm>
            <a:off x="6203355" y="475958"/>
            <a:ext cx="648151" cy="338554"/>
          </a:xfrm>
          <a:prstGeom prst="rect">
            <a:avLst/>
          </a:prstGeom>
          <a:noFill/>
        </p:spPr>
        <p:txBody>
          <a:bodyPr wrap="square" rtlCol="0">
            <a:spAutoFit/>
          </a:bodyPr>
          <a:lstStyle/>
          <a:p>
            <a:pPr algn="ctr"/>
            <a:r>
              <a:rPr lang="en-US" sz="1600" dirty="0"/>
              <a:t>(4,1)</a:t>
            </a:r>
          </a:p>
        </p:txBody>
      </p:sp>
      <p:sp>
        <p:nvSpPr>
          <p:cNvPr id="2" name="Slide Number Placeholder 1">
            <a:extLst>
              <a:ext uri="{FF2B5EF4-FFF2-40B4-BE49-F238E27FC236}">
                <a16:creationId xmlns:a16="http://schemas.microsoft.com/office/drawing/2014/main" id="{2F0A610E-DCD1-44F4-8A65-EA4D230097ED}"/>
              </a:ext>
            </a:extLst>
          </p:cNvPr>
          <p:cNvSpPr>
            <a:spLocks noGrp="1"/>
          </p:cNvSpPr>
          <p:nvPr>
            <p:ph type="sldNum" sz="quarter" idx="12"/>
          </p:nvPr>
        </p:nvSpPr>
        <p:spPr/>
        <p:txBody>
          <a:bodyPr/>
          <a:lstStyle/>
          <a:p>
            <a:fld id="{2F7B530C-006E-4E40-83A9-0D679570FF2D}" type="slidenum">
              <a:rPr lang="en-US" smtClean="0"/>
              <a:t>13</a:t>
            </a:fld>
            <a:endParaRPr lang="en-US"/>
          </a:p>
        </p:txBody>
      </p:sp>
      <p:sp>
        <p:nvSpPr>
          <p:cNvPr id="3" name="TextBox 2">
            <a:extLst>
              <a:ext uri="{FF2B5EF4-FFF2-40B4-BE49-F238E27FC236}">
                <a16:creationId xmlns:a16="http://schemas.microsoft.com/office/drawing/2014/main" id="{8F407AE0-42FA-40E5-AAF1-08399F2488F7}"/>
              </a:ext>
            </a:extLst>
          </p:cNvPr>
          <p:cNvSpPr txBox="1"/>
          <p:nvPr/>
        </p:nvSpPr>
        <p:spPr>
          <a:xfrm>
            <a:off x="3574776" y="6135739"/>
            <a:ext cx="613601" cy="369332"/>
          </a:xfrm>
          <a:prstGeom prst="rect">
            <a:avLst/>
          </a:prstGeom>
          <a:noFill/>
        </p:spPr>
        <p:txBody>
          <a:bodyPr wrap="square" rtlCol="0">
            <a:spAutoFit/>
          </a:bodyPr>
          <a:lstStyle/>
          <a:p>
            <a:pPr algn="ctr"/>
            <a:r>
              <a:rPr lang="en-US" dirty="0"/>
              <a:t>26</a:t>
            </a:r>
          </a:p>
        </p:txBody>
      </p:sp>
      <p:sp>
        <p:nvSpPr>
          <p:cNvPr id="48" name="TextBox 47">
            <a:extLst>
              <a:ext uri="{FF2B5EF4-FFF2-40B4-BE49-F238E27FC236}">
                <a16:creationId xmlns:a16="http://schemas.microsoft.com/office/drawing/2014/main" id="{87F7DD13-B466-48E0-8E24-14EF053C8062}"/>
              </a:ext>
            </a:extLst>
          </p:cNvPr>
          <p:cNvSpPr txBox="1"/>
          <p:nvPr/>
        </p:nvSpPr>
        <p:spPr>
          <a:xfrm>
            <a:off x="8035875" y="5362730"/>
            <a:ext cx="613601" cy="369332"/>
          </a:xfrm>
          <a:prstGeom prst="rect">
            <a:avLst/>
          </a:prstGeom>
          <a:noFill/>
        </p:spPr>
        <p:txBody>
          <a:bodyPr wrap="square" rtlCol="0">
            <a:spAutoFit/>
          </a:bodyPr>
          <a:lstStyle/>
          <a:p>
            <a:pPr algn="ctr"/>
            <a:r>
              <a:rPr lang="en-US" dirty="0"/>
              <a:t>17</a:t>
            </a:r>
          </a:p>
        </p:txBody>
      </p:sp>
      <p:sp>
        <p:nvSpPr>
          <p:cNvPr id="50" name="TextBox 49">
            <a:extLst>
              <a:ext uri="{FF2B5EF4-FFF2-40B4-BE49-F238E27FC236}">
                <a16:creationId xmlns:a16="http://schemas.microsoft.com/office/drawing/2014/main" id="{327D7970-468C-4F22-A774-11C532E60487}"/>
              </a:ext>
            </a:extLst>
          </p:cNvPr>
          <p:cNvSpPr txBox="1"/>
          <p:nvPr/>
        </p:nvSpPr>
        <p:spPr>
          <a:xfrm>
            <a:off x="7128019" y="6099540"/>
            <a:ext cx="613601" cy="369332"/>
          </a:xfrm>
          <a:prstGeom prst="rect">
            <a:avLst/>
          </a:prstGeom>
          <a:noFill/>
        </p:spPr>
        <p:txBody>
          <a:bodyPr wrap="square" rtlCol="0">
            <a:spAutoFit/>
          </a:bodyPr>
          <a:lstStyle/>
          <a:p>
            <a:pPr algn="ctr"/>
            <a:r>
              <a:rPr lang="en-US" dirty="0"/>
              <a:t>0</a:t>
            </a:r>
          </a:p>
        </p:txBody>
      </p:sp>
      <p:sp>
        <p:nvSpPr>
          <p:cNvPr id="52" name="TextBox 51">
            <a:extLst>
              <a:ext uri="{FF2B5EF4-FFF2-40B4-BE49-F238E27FC236}">
                <a16:creationId xmlns:a16="http://schemas.microsoft.com/office/drawing/2014/main" id="{EB6EDC04-4577-49A3-AE74-4591950B85F4}"/>
              </a:ext>
            </a:extLst>
          </p:cNvPr>
          <p:cNvSpPr txBox="1"/>
          <p:nvPr/>
        </p:nvSpPr>
        <p:spPr>
          <a:xfrm>
            <a:off x="6318785" y="6099540"/>
            <a:ext cx="613601" cy="369332"/>
          </a:xfrm>
          <a:prstGeom prst="rect">
            <a:avLst/>
          </a:prstGeom>
          <a:noFill/>
        </p:spPr>
        <p:txBody>
          <a:bodyPr wrap="square" rtlCol="0">
            <a:spAutoFit/>
          </a:bodyPr>
          <a:lstStyle/>
          <a:p>
            <a:pPr algn="ctr"/>
            <a:r>
              <a:rPr lang="en-US" dirty="0"/>
              <a:t>20</a:t>
            </a:r>
          </a:p>
        </p:txBody>
      </p:sp>
      <p:sp>
        <p:nvSpPr>
          <p:cNvPr id="54" name="TextBox 53">
            <a:extLst>
              <a:ext uri="{FF2B5EF4-FFF2-40B4-BE49-F238E27FC236}">
                <a16:creationId xmlns:a16="http://schemas.microsoft.com/office/drawing/2014/main" id="{1131A644-C7ED-4EC3-B4AA-0F795E0F4228}"/>
              </a:ext>
            </a:extLst>
          </p:cNvPr>
          <p:cNvSpPr txBox="1"/>
          <p:nvPr/>
        </p:nvSpPr>
        <p:spPr>
          <a:xfrm>
            <a:off x="5350511" y="5386927"/>
            <a:ext cx="613601" cy="369332"/>
          </a:xfrm>
          <a:prstGeom prst="rect">
            <a:avLst/>
          </a:prstGeom>
          <a:noFill/>
        </p:spPr>
        <p:txBody>
          <a:bodyPr wrap="square" rtlCol="0">
            <a:spAutoFit/>
          </a:bodyPr>
          <a:lstStyle/>
          <a:p>
            <a:pPr algn="ctr"/>
            <a:r>
              <a:rPr lang="en-US" dirty="0"/>
              <a:t>11</a:t>
            </a:r>
          </a:p>
        </p:txBody>
      </p:sp>
      <p:sp>
        <p:nvSpPr>
          <p:cNvPr id="56" name="TextBox 55">
            <a:extLst>
              <a:ext uri="{FF2B5EF4-FFF2-40B4-BE49-F238E27FC236}">
                <a16:creationId xmlns:a16="http://schemas.microsoft.com/office/drawing/2014/main" id="{B9DD015E-9C3F-4AD3-879A-38023B51759E}"/>
              </a:ext>
            </a:extLst>
          </p:cNvPr>
          <p:cNvSpPr txBox="1"/>
          <p:nvPr/>
        </p:nvSpPr>
        <p:spPr>
          <a:xfrm>
            <a:off x="4480653" y="6135739"/>
            <a:ext cx="613601" cy="369332"/>
          </a:xfrm>
          <a:prstGeom prst="rect">
            <a:avLst/>
          </a:prstGeom>
          <a:noFill/>
        </p:spPr>
        <p:txBody>
          <a:bodyPr wrap="square" rtlCol="0">
            <a:spAutoFit/>
          </a:bodyPr>
          <a:lstStyle/>
          <a:p>
            <a:pPr algn="ctr"/>
            <a:r>
              <a:rPr lang="en-US" dirty="0"/>
              <a:t>3</a:t>
            </a:r>
          </a:p>
        </p:txBody>
      </p:sp>
      <p:grpSp>
        <p:nvGrpSpPr>
          <p:cNvPr id="57" name="Gruppo 103">
            <a:extLst>
              <a:ext uri="{FF2B5EF4-FFF2-40B4-BE49-F238E27FC236}">
                <a16:creationId xmlns:a16="http://schemas.microsoft.com/office/drawing/2014/main" id="{87F215DD-3C35-42FE-99BB-323A27785784}"/>
              </a:ext>
            </a:extLst>
          </p:cNvPr>
          <p:cNvGrpSpPr/>
          <p:nvPr/>
        </p:nvGrpSpPr>
        <p:grpSpPr>
          <a:xfrm>
            <a:off x="3277004" y="1607951"/>
            <a:ext cx="1743427" cy="182440"/>
            <a:chOff x="3340100" y="5757863"/>
            <a:chExt cx="555625" cy="153988"/>
          </a:xfrm>
        </p:grpSpPr>
        <p:sp>
          <p:nvSpPr>
            <p:cNvPr id="58" name="Line 6">
              <a:extLst>
                <a:ext uri="{FF2B5EF4-FFF2-40B4-BE49-F238E27FC236}">
                  <a16:creationId xmlns:a16="http://schemas.microsoft.com/office/drawing/2014/main" id="{BF49E368-C701-40D2-A6EC-0A6D5C5416C3}"/>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59" name="Line 5">
              <a:extLst>
                <a:ext uri="{FF2B5EF4-FFF2-40B4-BE49-F238E27FC236}">
                  <a16:creationId xmlns:a16="http://schemas.microsoft.com/office/drawing/2014/main" id="{67B41829-1418-4EEB-807F-48831B03E1BB}"/>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60" name="Line 7">
              <a:extLst>
                <a:ext uri="{FF2B5EF4-FFF2-40B4-BE49-F238E27FC236}">
                  <a16:creationId xmlns:a16="http://schemas.microsoft.com/office/drawing/2014/main" id="{3DF2150C-C664-48E8-A95E-09F5F005CBD5}"/>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grpSp>
        <p:nvGrpSpPr>
          <p:cNvPr id="77" name="Gruppo 103">
            <a:extLst>
              <a:ext uri="{FF2B5EF4-FFF2-40B4-BE49-F238E27FC236}">
                <a16:creationId xmlns:a16="http://schemas.microsoft.com/office/drawing/2014/main" id="{29E47A7B-2405-466B-AC56-3E205EB81E9B}"/>
              </a:ext>
            </a:extLst>
          </p:cNvPr>
          <p:cNvGrpSpPr/>
          <p:nvPr/>
        </p:nvGrpSpPr>
        <p:grpSpPr>
          <a:xfrm>
            <a:off x="3277004" y="1835566"/>
            <a:ext cx="2661926" cy="182440"/>
            <a:chOff x="3340100" y="5757863"/>
            <a:chExt cx="555625" cy="153988"/>
          </a:xfrm>
        </p:grpSpPr>
        <p:sp>
          <p:nvSpPr>
            <p:cNvPr id="78" name="Line 6">
              <a:extLst>
                <a:ext uri="{FF2B5EF4-FFF2-40B4-BE49-F238E27FC236}">
                  <a16:creationId xmlns:a16="http://schemas.microsoft.com/office/drawing/2014/main" id="{678E491E-D550-41B3-AA99-3AB52D6EC453}"/>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79" name="Line 5">
              <a:extLst>
                <a:ext uri="{FF2B5EF4-FFF2-40B4-BE49-F238E27FC236}">
                  <a16:creationId xmlns:a16="http://schemas.microsoft.com/office/drawing/2014/main" id="{8A1DA147-3A4D-4018-BE88-75C8F65E3844}"/>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80" name="Line 7">
              <a:extLst>
                <a:ext uri="{FF2B5EF4-FFF2-40B4-BE49-F238E27FC236}">
                  <a16:creationId xmlns:a16="http://schemas.microsoft.com/office/drawing/2014/main" id="{838872F9-1609-4873-A639-F0C2620090EB}"/>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grpSp>
        <p:nvGrpSpPr>
          <p:cNvPr id="81" name="Gruppo 103">
            <a:extLst>
              <a:ext uri="{FF2B5EF4-FFF2-40B4-BE49-F238E27FC236}">
                <a16:creationId xmlns:a16="http://schemas.microsoft.com/office/drawing/2014/main" id="{DC445CE6-0026-4D3B-B181-93BE3B509C41}"/>
              </a:ext>
            </a:extLst>
          </p:cNvPr>
          <p:cNvGrpSpPr/>
          <p:nvPr/>
        </p:nvGrpSpPr>
        <p:grpSpPr>
          <a:xfrm>
            <a:off x="6215461" y="1612792"/>
            <a:ext cx="1743427" cy="182440"/>
            <a:chOff x="3340100" y="5757863"/>
            <a:chExt cx="555625" cy="153988"/>
          </a:xfrm>
        </p:grpSpPr>
        <p:sp>
          <p:nvSpPr>
            <p:cNvPr id="82" name="Line 6">
              <a:extLst>
                <a:ext uri="{FF2B5EF4-FFF2-40B4-BE49-F238E27FC236}">
                  <a16:creationId xmlns:a16="http://schemas.microsoft.com/office/drawing/2014/main" id="{A0CAD420-95D6-4941-A56A-7D4E71008077}"/>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83" name="Line 5">
              <a:extLst>
                <a:ext uri="{FF2B5EF4-FFF2-40B4-BE49-F238E27FC236}">
                  <a16:creationId xmlns:a16="http://schemas.microsoft.com/office/drawing/2014/main" id="{153EFF37-0E25-407B-95E8-16674C5AA58B}"/>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dirty="0"/>
            </a:p>
          </p:txBody>
        </p:sp>
        <p:sp>
          <p:nvSpPr>
            <p:cNvPr id="84" name="Line 7">
              <a:extLst>
                <a:ext uri="{FF2B5EF4-FFF2-40B4-BE49-F238E27FC236}">
                  <a16:creationId xmlns:a16="http://schemas.microsoft.com/office/drawing/2014/main" id="{1C67D481-A3C2-420A-A8A1-EE23A0180E71}"/>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grpSp>
        <p:nvGrpSpPr>
          <p:cNvPr id="85" name="Gruppo 103">
            <a:extLst>
              <a:ext uri="{FF2B5EF4-FFF2-40B4-BE49-F238E27FC236}">
                <a16:creationId xmlns:a16="http://schemas.microsoft.com/office/drawing/2014/main" id="{CD51C7CF-96AE-4491-93C3-85932737A2B6}"/>
              </a:ext>
            </a:extLst>
          </p:cNvPr>
          <p:cNvGrpSpPr/>
          <p:nvPr/>
        </p:nvGrpSpPr>
        <p:grpSpPr>
          <a:xfrm>
            <a:off x="6215461" y="1836155"/>
            <a:ext cx="2661926" cy="182440"/>
            <a:chOff x="3340100" y="5757863"/>
            <a:chExt cx="555625" cy="153988"/>
          </a:xfrm>
        </p:grpSpPr>
        <p:sp>
          <p:nvSpPr>
            <p:cNvPr id="86" name="Line 6">
              <a:extLst>
                <a:ext uri="{FF2B5EF4-FFF2-40B4-BE49-F238E27FC236}">
                  <a16:creationId xmlns:a16="http://schemas.microsoft.com/office/drawing/2014/main" id="{40807226-CB60-4BC5-BCBB-63D705959216}"/>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87" name="Line 5">
              <a:extLst>
                <a:ext uri="{FF2B5EF4-FFF2-40B4-BE49-F238E27FC236}">
                  <a16:creationId xmlns:a16="http://schemas.microsoft.com/office/drawing/2014/main" id="{90CBA9F2-9FCB-4A5D-B8EC-39F763D01975}"/>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88" name="Line 7">
              <a:extLst>
                <a:ext uri="{FF2B5EF4-FFF2-40B4-BE49-F238E27FC236}">
                  <a16:creationId xmlns:a16="http://schemas.microsoft.com/office/drawing/2014/main" id="{C306DDF7-C2A1-4CBB-B567-E49477DACEA7}"/>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grpSp>
        <p:nvGrpSpPr>
          <p:cNvPr id="89" name="Gruppo 103">
            <a:extLst>
              <a:ext uri="{FF2B5EF4-FFF2-40B4-BE49-F238E27FC236}">
                <a16:creationId xmlns:a16="http://schemas.microsoft.com/office/drawing/2014/main" id="{0220462B-3CED-49D6-AC23-975B628A25C9}"/>
              </a:ext>
            </a:extLst>
          </p:cNvPr>
          <p:cNvGrpSpPr/>
          <p:nvPr/>
        </p:nvGrpSpPr>
        <p:grpSpPr>
          <a:xfrm>
            <a:off x="3272825" y="2079298"/>
            <a:ext cx="5604562" cy="182440"/>
            <a:chOff x="3340100" y="5757863"/>
            <a:chExt cx="555625" cy="153988"/>
          </a:xfrm>
        </p:grpSpPr>
        <p:sp>
          <p:nvSpPr>
            <p:cNvPr id="90" name="Line 6">
              <a:extLst>
                <a:ext uri="{FF2B5EF4-FFF2-40B4-BE49-F238E27FC236}">
                  <a16:creationId xmlns:a16="http://schemas.microsoft.com/office/drawing/2014/main" id="{DF2EC95E-E3AD-4207-9129-7331BE486CB4}"/>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91" name="Line 5">
              <a:extLst>
                <a:ext uri="{FF2B5EF4-FFF2-40B4-BE49-F238E27FC236}">
                  <a16:creationId xmlns:a16="http://schemas.microsoft.com/office/drawing/2014/main" id="{A3E598E4-14C8-4163-9B19-FAC0038967B4}"/>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92" name="Line 7">
              <a:extLst>
                <a:ext uri="{FF2B5EF4-FFF2-40B4-BE49-F238E27FC236}">
                  <a16:creationId xmlns:a16="http://schemas.microsoft.com/office/drawing/2014/main" id="{0F3E0860-199D-4000-88C6-CFE10F9C0423}"/>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mc:AlternateContent xmlns:mc="http://schemas.openxmlformats.org/markup-compatibility/2006" xmlns:a14="http://schemas.microsoft.com/office/drawing/2010/main">
        <mc:Choice Requires="a14">
          <p:sp>
            <p:nvSpPr>
              <p:cNvPr id="93" name="Rectangle: Rounded Corners 92">
                <a:extLst>
                  <a:ext uri="{FF2B5EF4-FFF2-40B4-BE49-F238E27FC236}">
                    <a16:creationId xmlns:a16="http://schemas.microsoft.com/office/drawing/2014/main" id="{9B5B1648-D857-4945-8034-27159529C3EB}"/>
                  </a:ext>
                </a:extLst>
              </p:cNvPr>
              <p:cNvSpPr/>
              <p:nvPr/>
            </p:nvSpPr>
            <p:spPr>
              <a:xfrm>
                <a:off x="327458" y="5475673"/>
                <a:ext cx="762119" cy="650571"/>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m:t>
                      </m:r>
                      <m:r>
                        <a:rPr lang="en-US" sz="1400" i="1" dirty="0" smtClean="0">
                          <a:latin typeface="Cambria Math" panose="02040503050406030204" pitchFamily="18" charset="0"/>
                        </a:rPr>
                        <m:t>𝑐</m:t>
                      </m:r>
                      <m:r>
                        <a:rPr lang="en-US" sz="1400" i="1" dirty="0" smtClean="0">
                          <a:latin typeface="Cambria Math" panose="02040503050406030204" pitchFamily="18" charset="0"/>
                        </a:rPr>
                        <m:t>1,</m:t>
                      </m:r>
                      <m:r>
                        <a:rPr lang="en-US" sz="1400" i="1" dirty="0" smtClean="0">
                          <a:latin typeface="Cambria Math" panose="02040503050406030204" pitchFamily="18" charset="0"/>
                        </a:rPr>
                        <m:t>𝑙</m:t>
                      </m:r>
                      <m:r>
                        <a:rPr lang="en-US" sz="1400" i="1" dirty="0" smtClean="0">
                          <a:latin typeface="Cambria Math" panose="02040503050406030204" pitchFamily="18" charset="0"/>
                        </a:rPr>
                        <m:t>1)</m:t>
                      </m:r>
                    </m:oMath>
                  </m:oMathPara>
                </a14:m>
                <a:endParaRPr lang="en-US" sz="1400" dirty="0"/>
              </a:p>
            </p:txBody>
          </p:sp>
        </mc:Choice>
        <mc:Fallback xmlns="">
          <p:sp>
            <p:nvSpPr>
              <p:cNvPr id="93" name="Rectangle: Rounded Corners 92">
                <a:extLst>
                  <a:ext uri="{FF2B5EF4-FFF2-40B4-BE49-F238E27FC236}">
                    <a16:creationId xmlns:a16="http://schemas.microsoft.com/office/drawing/2014/main" id="{9B5B1648-D857-4945-8034-27159529C3EB}"/>
                  </a:ext>
                </a:extLst>
              </p:cNvPr>
              <p:cNvSpPr>
                <a:spLocks noRot="1" noChangeAspect="1" noMove="1" noResize="1" noEditPoints="1" noAdjustHandles="1" noChangeArrowheads="1" noChangeShapeType="1" noTextEdit="1"/>
              </p:cNvSpPr>
              <p:nvPr/>
            </p:nvSpPr>
            <p:spPr>
              <a:xfrm>
                <a:off x="327458" y="5475673"/>
                <a:ext cx="762119" cy="650571"/>
              </a:xfrm>
              <a:prstGeom prst="roundRect">
                <a:avLst/>
              </a:prstGeom>
              <a:blipFill>
                <a:blip r:embed="rId5"/>
                <a:stretch>
                  <a:fillRect/>
                </a:stretch>
              </a:blipFill>
              <a:ln w="28575"/>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4" name="Rectangle: Rounded Corners 93">
                <a:extLst>
                  <a:ext uri="{FF2B5EF4-FFF2-40B4-BE49-F238E27FC236}">
                    <a16:creationId xmlns:a16="http://schemas.microsoft.com/office/drawing/2014/main" id="{5A58BFDC-68BB-487F-AAC3-765E76DD3908}"/>
                  </a:ext>
                </a:extLst>
              </p:cNvPr>
              <p:cNvSpPr/>
              <p:nvPr/>
            </p:nvSpPr>
            <p:spPr>
              <a:xfrm>
                <a:off x="1825720" y="5475672"/>
                <a:ext cx="792762" cy="650571"/>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m:t>
                      </m:r>
                      <m:r>
                        <a:rPr lang="en-US" sz="1400" i="1" dirty="0" smtClean="0">
                          <a:latin typeface="Cambria Math" panose="02040503050406030204" pitchFamily="18" charset="0"/>
                        </a:rPr>
                        <m:t>𝑐</m:t>
                      </m:r>
                      <m:r>
                        <a:rPr lang="en-US" sz="1400" i="1" dirty="0" smtClean="0">
                          <a:latin typeface="Cambria Math" panose="02040503050406030204" pitchFamily="18" charset="0"/>
                        </a:rPr>
                        <m:t>2,</m:t>
                      </m:r>
                      <m:r>
                        <a:rPr lang="en-US" sz="1400" i="1" dirty="0" smtClean="0">
                          <a:latin typeface="Cambria Math" panose="02040503050406030204" pitchFamily="18" charset="0"/>
                        </a:rPr>
                        <m:t>𝑙</m:t>
                      </m:r>
                      <m:r>
                        <a:rPr lang="en-US" sz="1400" i="1" dirty="0" smtClean="0">
                          <a:latin typeface="Cambria Math" panose="02040503050406030204" pitchFamily="18" charset="0"/>
                        </a:rPr>
                        <m:t>2)</m:t>
                      </m:r>
                    </m:oMath>
                  </m:oMathPara>
                </a14:m>
                <a:endParaRPr lang="en-US" sz="1400" dirty="0"/>
              </a:p>
            </p:txBody>
          </p:sp>
        </mc:Choice>
        <mc:Fallback xmlns="">
          <p:sp>
            <p:nvSpPr>
              <p:cNvPr id="94" name="Rectangle: Rounded Corners 93">
                <a:extLst>
                  <a:ext uri="{FF2B5EF4-FFF2-40B4-BE49-F238E27FC236}">
                    <a16:creationId xmlns:a16="http://schemas.microsoft.com/office/drawing/2014/main" id="{5A58BFDC-68BB-487F-AAC3-765E76DD3908}"/>
                  </a:ext>
                </a:extLst>
              </p:cNvPr>
              <p:cNvSpPr>
                <a:spLocks noRot="1" noChangeAspect="1" noMove="1" noResize="1" noEditPoints="1" noAdjustHandles="1" noChangeArrowheads="1" noChangeShapeType="1" noTextEdit="1"/>
              </p:cNvSpPr>
              <p:nvPr/>
            </p:nvSpPr>
            <p:spPr>
              <a:xfrm>
                <a:off x="1825720" y="5475672"/>
                <a:ext cx="792762" cy="650571"/>
              </a:xfrm>
              <a:prstGeom prst="roundRect">
                <a:avLst/>
              </a:prstGeom>
              <a:blipFill>
                <a:blip r:embed="rId6"/>
                <a:stretch>
                  <a:fillRect/>
                </a:stretch>
              </a:blipFill>
              <a:ln w="28575"/>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5" name="Rectangle: Rounded Corners 94">
                <a:extLst>
                  <a:ext uri="{FF2B5EF4-FFF2-40B4-BE49-F238E27FC236}">
                    <a16:creationId xmlns:a16="http://schemas.microsoft.com/office/drawing/2014/main" id="{7C9C79BD-B606-40B9-8472-FF1A66843E65}"/>
                  </a:ext>
                </a:extLst>
              </p:cNvPr>
              <p:cNvSpPr/>
              <p:nvPr/>
            </p:nvSpPr>
            <p:spPr>
              <a:xfrm>
                <a:off x="327458" y="4581757"/>
                <a:ext cx="2290944" cy="650571"/>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m:t>
                      </m:r>
                      <m:r>
                        <a:rPr lang="en-US" sz="1400" i="1" dirty="0" smtClean="0">
                          <a:latin typeface="Cambria Math" panose="02040503050406030204" pitchFamily="18" charset="0"/>
                        </a:rPr>
                        <m:t>𝑐</m:t>
                      </m:r>
                      <m:r>
                        <a:rPr lang="en-US" sz="1400" i="1" dirty="0" smtClean="0">
                          <a:latin typeface="Cambria Math" panose="02040503050406030204" pitchFamily="18" charset="0"/>
                        </a:rPr>
                        <m:t>1+</m:t>
                      </m:r>
                      <m:r>
                        <a:rPr lang="en-US" sz="1400" i="1" dirty="0" smtClean="0">
                          <a:latin typeface="Cambria Math" panose="02040503050406030204" pitchFamily="18" charset="0"/>
                        </a:rPr>
                        <m:t>𝑐</m:t>
                      </m:r>
                      <m:r>
                        <a:rPr lang="en-US" sz="1400" i="1" dirty="0" smtClean="0">
                          <a:latin typeface="Cambria Math" panose="02040503050406030204" pitchFamily="18" charset="0"/>
                        </a:rPr>
                        <m:t>2,</m:t>
                      </m:r>
                      <m:func>
                        <m:funcPr>
                          <m:ctrlPr>
                            <a:rPr lang="en-US" sz="1400" i="1" dirty="0" smtClean="0">
                              <a:latin typeface="Cambria Math" panose="02040503050406030204" pitchFamily="18" charset="0"/>
                            </a:rPr>
                          </m:ctrlPr>
                        </m:funcPr>
                        <m:fName>
                          <m:r>
                            <m:rPr>
                              <m:sty m:val="p"/>
                            </m:rPr>
                            <a:rPr lang="en-US" sz="1400" i="0" dirty="0" smtClean="0">
                              <a:latin typeface="Cambria Math" panose="02040503050406030204" pitchFamily="18" charset="0"/>
                            </a:rPr>
                            <m:t>min</m:t>
                          </m:r>
                        </m:fName>
                        <m:e>
                          <m:d>
                            <m:dPr>
                              <m:ctrlPr>
                                <a:rPr lang="en-US" sz="1400" i="1" dirty="0" smtClean="0">
                                  <a:latin typeface="Cambria Math" panose="02040503050406030204" pitchFamily="18" charset="0"/>
                                </a:rPr>
                              </m:ctrlPr>
                            </m:dPr>
                            <m:e>
                              <m:r>
                                <a:rPr lang="en-US" sz="1400" i="1" dirty="0" smtClean="0">
                                  <a:latin typeface="Cambria Math" panose="02040503050406030204" pitchFamily="18" charset="0"/>
                                </a:rPr>
                                <m:t>𝑙</m:t>
                              </m:r>
                              <m:r>
                                <a:rPr lang="en-US" sz="1400" i="1" dirty="0" smtClean="0">
                                  <a:latin typeface="Cambria Math" panose="02040503050406030204" pitchFamily="18" charset="0"/>
                                </a:rPr>
                                <m:t>1,</m:t>
                              </m:r>
                              <m:r>
                                <a:rPr lang="en-US" sz="1400" i="1" dirty="0" smtClean="0">
                                  <a:latin typeface="Cambria Math" panose="02040503050406030204" pitchFamily="18" charset="0"/>
                                </a:rPr>
                                <m:t>𝑙</m:t>
                              </m:r>
                              <m:r>
                                <a:rPr lang="en-US" sz="1400" i="1" dirty="0" smtClean="0">
                                  <a:latin typeface="Cambria Math" panose="02040503050406030204" pitchFamily="18" charset="0"/>
                                </a:rPr>
                                <m:t>2−</m:t>
                              </m:r>
                              <m:r>
                                <a:rPr lang="en-US" sz="1400" b="0" i="1" dirty="0" smtClean="0">
                                  <a:latin typeface="Cambria Math" panose="02040503050406030204" pitchFamily="18" charset="0"/>
                                </a:rPr>
                                <m:t>𝑐</m:t>
                              </m:r>
                              <m:r>
                                <a:rPr lang="en-US" sz="1400" b="0" i="1" dirty="0" smtClean="0">
                                  <a:latin typeface="Cambria Math" panose="02040503050406030204" pitchFamily="18" charset="0"/>
                                </a:rPr>
                                <m:t>1</m:t>
                              </m:r>
                            </m:e>
                          </m:d>
                        </m:e>
                      </m:func>
                      <m:r>
                        <a:rPr lang="en-US" sz="1400" b="0" i="1" dirty="0" smtClean="0">
                          <a:latin typeface="Cambria Math" panose="02040503050406030204" pitchFamily="18" charset="0"/>
                        </a:rPr>
                        <m:t>)</m:t>
                      </m:r>
                    </m:oMath>
                  </m:oMathPara>
                </a14:m>
                <a:endParaRPr lang="en-US" sz="1400" dirty="0"/>
              </a:p>
            </p:txBody>
          </p:sp>
        </mc:Choice>
        <mc:Fallback xmlns="">
          <p:sp>
            <p:nvSpPr>
              <p:cNvPr id="95" name="Rectangle: Rounded Corners 94">
                <a:extLst>
                  <a:ext uri="{FF2B5EF4-FFF2-40B4-BE49-F238E27FC236}">
                    <a16:creationId xmlns:a16="http://schemas.microsoft.com/office/drawing/2014/main" id="{7C9C79BD-B606-40B9-8472-FF1A66843E65}"/>
                  </a:ext>
                </a:extLst>
              </p:cNvPr>
              <p:cNvSpPr>
                <a:spLocks noRot="1" noChangeAspect="1" noMove="1" noResize="1" noEditPoints="1" noAdjustHandles="1" noChangeArrowheads="1" noChangeShapeType="1" noTextEdit="1"/>
              </p:cNvSpPr>
              <p:nvPr/>
            </p:nvSpPr>
            <p:spPr>
              <a:xfrm>
                <a:off x="327458" y="4581757"/>
                <a:ext cx="2290944" cy="650571"/>
              </a:xfrm>
              <a:prstGeom prst="roundRect">
                <a:avLst/>
              </a:prstGeom>
              <a:blipFill>
                <a:blip r:embed="rId7"/>
                <a:stretch>
                  <a:fillRect/>
                </a:stretch>
              </a:blipFill>
              <a:ln w="28575"/>
            </p:spPr>
            <p:txBody>
              <a:bodyPr/>
              <a:lstStyle/>
              <a:p>
                <a:r>
                  <a:rPr lang="en-US">
                    <a:noFill/>
                  </a:rPr>
                  <a:t> </a:t>
                </a:r>
              </a:p>
            </p:txBody>
          </p:sp>
        </mc:Fallback>
      </mc:AlternateContent>
      <p:cxnSp>
        <p:nvCxnSpPr>
          <p:cNvPr id="96" name="Straight Arrow Connector 95">
            <a:extLst>
              <a:ext uri="{FF2B5EF4-FFF2-40B4-BE49-F238E27FC236}">
                <a16:creationId xmlns:a16="http://schemas.microsoft.com/office/drawing/2014/main" id="{26A0D74E-4931-476B-BE45-A898B75893AD}"/>
              </a:ext>
            </a:extLst>
          </p:cNvPr>
          <p:cNvCxnSpPr>
            <a:stCxn id="95" idx="2"/>
            <a:endCxn id="93" idx="0"/>
          </p:cNvCxnSpPr>
          <p:nvPr/>
        </p:nvCxnSpPr>
        <p:spPr>
          <a:xfrm flipH="1">
            <a:off x="708518" y="5232328"/>
            <a:ext cx="764412" cy="243345"/>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p:cxnSp>
        <p:nvCxnSpPr>
          <p:cNvPr id="97" name="Straight Arrow Connector 96">
            <a:extLst>
              <a:ext uri="{FF2B5EF4-FFF2-40B4-BE49-F238E27FC236}">
                <a16:creationId xmlns:a16="http://schemas.microsoft.com/office/drawing/2014/main" id="{57988C65-CAAB-4645-AD58-6235BBB153C9}"/>
              </a:ext>
            </a:extLst>
          </p:cNvPr>
          <p:cNvCxnSpPr>
            <a:stCxn id="95" idx="2"/>
            <a:endCxn id="94" idx="0"/>
          </p:cNvCxnSpPr>
          <p:nvPr/>
        </p:nvCxnSpPr>
        <p:spPr>
          <a:xfrm>
            <a:off x="1472930" y="5232328"/>
            <a:ext cx="749171" cy="243344"/>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p:spTree>
    <p:extLst>
      <p:ext uri="{BB962C8B-B14F-4D97-AF65-F5344CB8AC3E}">
        <p14:creationId xmlns:p14="http://schemas.microsoft.com/office/powerpoint/2010/main" val="39671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500"/>
                                        <p:tgtEl>
                                          <p:spTgt spid="3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500"/>
                                        <p:tgtEl>
                                          <p:spTgt spid="3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fade">
                                      <p:cBhvr>
                                        <p:cTn id="19" dur="500"/>
                                        <p:tgtEl>
                                          <p:spTgt spid="3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fade">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500"/>
                                        <p:tgtEl>
                                          <p:spTgt spid="45"/>
                                        </p:tgtEl>
                                      </p:cBhvr>
                                    </p:animEffect>
                                  </p:childTnLst>
                                </p:cTn>
                              </p:par>
                              <p:par>
                                <p:cTn id="28" presetID="10" presetClass="entr" presetSubtype="0" fill="hold" nodeType="withEffect">
                                  <p:stCondLst>
                                    <p:cond delay="0"/>
                                  </p:stCondLst>
                                  <p:childTnLst>
                                    <p:set>
                                      <p:cBhvr>
                                        <p:cTn id="29" dur="1" fill="hold">
                                          <p:stCondLst>
                                            <p:cond delay="0"/>
                                          </p:stCondLst>
                                        </p:cTn>
                                        <p:tgtEl>
                                          <p:spTgt spid="47"/>
                                        </p:tgtEl>
                                        <p:attrNameLst>
                                          <p:attrName>style.visibility</p:attrName>
                                        </p:attrNameLst>
                                      </p:cBhvr>
                                      <p:to>
                                        <p:strVal val="visible"/>
                                      </p:to>
                                    </p:set>
                                    <p:animEffect transition="in" filter="fade">
                                      <p:cBhvr>
                                        <p:cTn id="30" dur="500"/>
                                        <p:tgtEl>
                                          <p:spTgt spid="47"/>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fade">
                                      <p:cBhvr>
                                        <p:cTn id="33" dur="500"/>
                                        <p:tgtEl>
                                          <p:spTgt spid="15"/>
                                        </p:tgtEl>
                                      </p:cBhvr>
                                    </p:animEffect>
                                  </p:childTnLst>
                                </p:cTn>
                              </p:par>
                              <p:par>
                                <p:cTn id="34" presetID="10" presetClass="entr" presetSubtype="0" fill="hold" nodeType="withEffect">
                                  <p:stCondLst>
                                    <p:cond delay="0"/>
                                  </p:stCondLst>
                                  <p:childTnLst>
                                    <p:set>
                                      <p:cBhvr>
                                        <p:cTn id="35" dur="1" fill="hold">
                                          <p:stCondLst>
                                            <p:cond delay="0"/>
                                          </p:stCondLst>
                                        </p:cTn>
                                        <p:tgtEl>
                                          <p:spTgt spid="53"/>
                                        </p:tgtEl>
                                        <p:attrNameLst>
                                          <p:attrName>style.visibility</p:attrName>
                                        </p:attrNameLst>
                                      </p:cBhvr>
                                      <p:to>
                                        <p:strVal val="visible"/>
                                      </p:to>
                                    </p:set>
                                    <p:animEffect transition="in" filter="fade">
                                      <p:cBhvr>
                                        <p:cTn id="36" dur="500"/>
                                        <p:tgtEl>
                                          <p:spTgt spid="53"/>
                                        </p:tgtEl>
                                      </p:cBhvr>
                                    </p:animEffect>
                                  </p:childTnLst>
                                </p:cTn>
                              </p:par>
                              <p:par>
                                <p:cTn id="37" presetID="10" presetClass="entr" presetSubtype="0" fill="hold" nodeType="withEffect">
                                  <p:stCondLst>
                                    <p:cond delay="0"/>
                                  </p:stCondLst>
                                  <p:childTnLst>
                                    <p:set>
                                      <p:cBhvr>
                                        <p:cTn id="38" dur="1" fill="hold">
                                          <p:stCondLst>
                                            <p:cond delay="0"/>
                                          </p:stCondLst>
                                        </p:cTn>
                                        <p:tgtEl>
                                          <p:spTgt spid="55"/>
                                        </p:tgtEl>
                                        <p:attrNameLst>
                                          <p:attrName>style.visibility</p:attrName>
                                        </p:attrNameLst>
                                      </p:cBhvr>
                                      <p:to>
                                        <p:strVal val="visible"/>
                                      </p:to>
                                    </p:set>
                                    <p:animEffect transition="in" filter="fade">
                                      <p:cBhvr>
                                        <p:cTn id="39" dur="500"/>
                                        <p:tgtEl>
                                          <p:spTgt spid="55"/>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fade">
                                      <p:cBhvr>
                                        <p:cTn id="42" dur="500"/>
                                        <p:tgtEl>
                                          <p:spTgt spid="34"/>
                                        </p:tgtEl>
                                      </p:cBhvr>
                                    </p:animEffect>
                                  </p:childTnLst>
                                </p:cTn>
                              </p:par>
                              <p:par>
                                <p:cTn id="43" presetID="10" presetClass="entr" presetSubtype="0" fill="hold" nodeType="withEffect">
                                  <p:stCondLst>
                                    <p:cond delay="0"/>
                                  </p:stCondLst>
                                  <p:childTnLst>
                                    <p:set>
                                      <p:cBhvr>
                                        <p:cTn id="44" dur="1" fill="hold">
                                          <p:stCondLst>
                                            <p:cond delay="0"/>
                                          </p:stCondLst>
                                        </p:cTn>
                                        <p:tgtEl>
                                          <p:spTgt spid="57"/>
                                        </p:tgtEl>
                                        <p:attrNameLst>
                                          <p:attrName>style.visibility</p:attrName>
                                        </p:attrNameLst>
                                      </p:cBhvr>
                                      <p:to>
                                        <p:strVal val="visible"/>
                                      </p:to>
                                    </p:set>
                                    <p:animEffect transition="in" filter="fade">
                                      <p:cBhvr>
                                        <p:cTn id="45" dur="500"/>
                                        <p:tgtEl>
                                          <p:spTgt spid="57"/>
                                        </p:tgtEl>
                                      </p:cBhvr>
                                    </p:animEffect>
                                  </p:childTnLst>
                                </p:cTn>
                              </p:par>
                              <p:par>
                                <p:cTn id="46" presetID="10" presetClass="entr" presetSubtype="0" fill="hold" nodeType="withEffect">
                                  <p:stCondLst>
                                    <p:cond delay="0"/>
                                  </p:stCondLst>
                                  <p:childTnLst>
                                    <p:set>
                                      <p:cBhvr>
                                        <p:cTn id="47" dur="1" fill="hold">
                                          <p:stCondLst>
                                            <p:cond delay="0"/>
                                          </p:stCondLst>
                                        </p:cTn>
                                        <p:tgtEl>
                                          <p:spTgt spid="81"/>
                                        </p:tgtEl>
                                        <p:attrNameLst>
                                          <p:attrName>style.visibility</p:attrName>
                                        </p:attrNameLst>
                                      </p:cBhvr>
                                      <p:to>
                                        <p:strVal val="visible"/>
                                      </p:to>
                                    </p:set>
                                    <p:animEffect transition="in" filter="fade">
                                      <p:cBhvr>
                                        <p:cTn id="48" dur="500"/>
                                        <p:tgtEl>
                                          <p:spTgt spid="81"/>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fade">
                                      <p:cBhvr>
                                        <p:cTn id="53" dur="500"/>
                                        <p:tgtEl>
                                          <p:spTgt spid="41"/>
                                        </p:tgtEl>
                                      </p:cBhvr>
                                    </p:animEffect>
                                  </p:childTnLst>
                                </p:cTn>
                              </p:par>
                              <p:par>
                                <p:cTn id="54" presetID="10" presetClass="entr" presetSubtype="0" fill="hold" nodeType="withEffect">
                                  <p:stCondLst>
                                    <p:cond delay="0"/>
                                  </p:stCondLst>
                                  <p:childTnLst>
                                    <p:set>
                                      <p:cBhvr>
                                        <p:cTn id="55" dur="1" fill="hold">
                                          <p:stCondLst>
                                            <p:cond delay="0"/>
                                          </p:stCondLst>
                                        </p:cTn>
                                        <p:tgtEl>
                                          <p:spTgt spid="43"/>
                                        </p:tgtEl>
                                        <p:attrNameLst>
                                          <p:attrName>style.visibility</p:attrName>
                                        </p:attrNameLst>
                                      </p:cBhvr>
                                      <p:to>
                                        <p:strVal val="visible"/>
                                      </p:to>
                                    </p:set>
                                    <p:animEffect transition="in" filter="fade">
                                      <p:cBhvr>
                                        <p:cTn id="56" dur="500"/>
                                        <p:tgtEl>
                                          <p:spTgt spid="43"/>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fade">
                                      <p:cBhvr>
                                        <p:cTn id="59" dur="500"/>
                                        <p:tgtEl>
                                          <p:spTgt spid="17"/>
                                        </p:tgtEl>
                                      </p:cBhvr>
                                    </p:animEffect>
                                  </p:childTnLst>
                                </p:cTn>
                              </p:par>
                              <p:par>
                                <p:cTn id="60" presetID="10" presetClass="entr" presetSubtype="0" fill="hold" nodeType="withEffect">
                                  <p:stCondLst>
                                    <p:cond delay="0"/>
                                  </p:stCondLst>
                                  <p:childTnLst>
                                    <p:set>
                                      <p:cBhvr>
                                        <p:cTn id="61" dur="1" fill="hold">
                                          <p:stCondLst>
                                            <p:cond delay="0"/>
                                          </p:stCondLst>
                                        </p:cTn>
                                        <p:tgtEl>
                                          <p:spTgt spid="49"/>
                                        </p:tgtEl>
                                        <p:attrNameLst>
                                          <p:attrName>style.visibility</p:attrName>
                                        </p:attrNameLst>
                                      </p:cBhvr>
                                      <p:to>
                                        <p:strVal val="visible"/>
                                      </p:to>
                                    </p:set>
                                    <p:animEffect transition="in" filter="fade">
                                      <p:cBhvr>
                                        <p:cTn id="62" dur="500"/>
                                        <p:tgtEl>
                                          <p:spTgt spid="49"/>
                                        </p:tgtEl>
                                      </p:cBhvr>
                                    </p:animEffect>
                                  </p:childTnLst>
                                </p:cTn>
                              </p:par>
                              <p:par>
                                <p:cTn id="63" presetID="10" presetClass="entr" presetSubtype="0" fill="hold" nodeType="withEffect">
                                  <p:stCondLst>
                                    <p:cond delay="0"/>
                                  </p:stCondLst>
                                  <p:childTnLst>
                                    <p:set>
                                      <p:cBhvr>
                                        <p:cTn id="64" dur="1" fill="hold">
                                          <p:stCondLst>
                                            <p:cond delay="0"/>
                                          </p:stCondLst>
                                        </p:cTn>
                                        <p:tgtEl>
                                          <p:spTgt spid="51"/>
                                        </p:tgtEl>
                                        <p:attrNameLst>
                                          <p:attrName>style.visibility</p:attrName>
                                        </p:attrNameLst>
                                      </p:cBhvr>
                                      <p:to>
                                        <p:strVal val="visible"/>
                                      </p:to>
                                    </p:set>
                                    <p:animEffect transition="in" filter="fade">
                                      <p:cBhvr>
                                        <p:cTn id="65" dur="500"/>
                                        <p:tgtEl>
                                          <p:spTgt spid="51"/>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35"/>
                                        </p:tgtEl>
                                        <p:attrNameLst>
                                          <p:attrName>style.visibility</p:attrName>
                                        </p:attrNameLst>
                                      </p:cBhvr>
                                      <p:to>
                                        <p:strVal val="visible"/>
                                      </p:to>
                                    </p:set>
                                    <p:animEffect transition="in" filter="fade">
                                      <p:cBhvr>
                                        <p:cTn id="68" dur="500"/>
                                        <p:tgtEl>
                                          <p:spTgt spid="35"/>
                                        </p:tgtEl>
                                      </p:cBhvr>
                                    </p:animEffect>
                                  </p:childTnLst>
                                </p:cTn>
                              </p:par>
                              <p:par>
                                <p:cTn id="69" presetID="55" presetClass="entr" presetSubtype="0" fill="hold" nodeType="withEffect">
                                  <p:stCondLst>
                                    <p:cond delay="0"/>
                                  </p:stCondLst>
                                  <p:childTnLst>
                                    <p:set>
                                      <p:cBhvr>
                                        <p:cTn id="70" dur="1" fill="hold">
                                          <p:stCondLst>
                                            <p:cond delay="0"/>
                                          </p:stCondLst>
                                        </p:cTn>
                                        <p:tgtEl>
                                          <p:spTgt spid="77"/>
                                        </p:tgtEl>
                                        <p:attrNameLst>
                                          <p:attrName>style.visibility</p:attrName>
                                        </p:attrNameLst>
                                      </p:cBhvr>
                                      <p:to>
                                        <p:strVal val="visible"/>
                                      </p:to>
                                    </p:set>
                                    <p:anim calcmode="lin" valueType="num">
                                      <p:cBhvr>
                                        <p:cTn id="71" dur="1000" fill="hold"/>
                                        <p:tgtEl>
                                          <p:spTgt spid="77"/>
                                        </p:tgtEl>
                                        <p:attrNameLst>
                                          <p:attrName>ppt_w</p:attrName>
                                        </p:attrNameLst>
                                      </p:cBhvr>
                                      <p:tavLst>
                                        <p:tav tm="0">
                                          <p:val>
                                            <p:strVal val="#ppt_w*0.70"/>
                                          </p:val>
                                        </p:tav>
                                        <p:tav tm="100000">
                                          <p:val>
                                            <p:strVal val="#ppt_w"/>
                                          </p:val>
                                        </p:tav>
                                      </p:tavLst>
                                    </p:anim>
                                    <p:anim calcmode="lin" valueType="num">
                                      <p:cBhvr>
                                        <p:cTn id="72" dur="1000" fill="hold"/>
                                        <p:tgtEl>
                                          <p:spTgt spid="77"/>
                                        </p:tgtEl>
                                        <p:attrNameLst>
                                          <p:attrName>ppt_h</p:attrName>
                                        </p:attrNameLst>
                                      </p:cBhvr>
                                      <p:tavLst>
                                        <p:tav tm="0">
                                          <p:val>
                                            <p:strVal val="#ppt_h"/>
                                          </p:val>
                                        </p:tav>
                                        <p:tav tm="100000">
                                          <p:val>
                                            <p:strVal val="#ppt_h"/>
                                          </p:val>
                                        </p:tav>
                                      </p:tavLst>
                                    </p:anim>
                                    <p:animEffect transition="in" filter="fade">
                                      <p:cBhvr>
                                        <p:cTn id="73" dur="1000"/>
                                        <p:tgtEl>
                                          <p:spTgt spid="77"/>
                                        </p:tgtEl>
                                      </p:cBhvr>
                                    </p:animEffect>
                                  </p:childTnLst>
                                </p:cTn>
                              </p:par>
                              <p:par>
                                <p:cTn id="74" presetID="55" presetClass="entr" presetSubtype="0" fill="hold" nodeType="withEffect">
                                  <p:stCondLst>
                                    <p:cond delay="0"/>
                                  </p:stCondLst>
                                  <p:childTnLst>
                                    <p:set>
                                      <p:cBhvr>
                                        <p:cTn id="75" dur="1" fill="hold">
                                          <p:stCondLst>
                                            <p:cond delay="0"/>
                                          </p:stCondLst>
                                        </p:cTn>
                                        <p:tgtEl>
                                          <p:spTgt spid="85"/>
                                        </p:tgtEl>
                                        <p:attrNameLst>
                                          <p:attrName>style.visibility</p:attrName>
                                        </p:attrNameLst>
                                      </p:cBhvr>
                                      <p:to>
                                        <p:strVal val="visible"/>
                                      </p:to>
                                    </p:set>
                                    <p:anim calcmode="lin" valueType="num">
                                      <p:cBhvr>
                                        <p:cTn id="76" dur="1000" fill="hold"/>
                                        <p:tgtEl>
                                          <p:spTgt spid="85"/>
                                        </p:tgtEl>
                                        <p:attrNameLst>
                                          <p:attrName>ppt_w</p:attrName>
                                        </p:attrNameLst>
                                      </p:cBhvr>
                                      <p:tavLst>
                                        <p:tav tm="0">
                                          <p:val>
                                            <p:strVal val="#ppt_w*0.70"/>
                                          </p:val>
                                        </p:tav>
                                        <p:tav tm="100000">
                                          <p:val>
                                            <p:strVal val="#ppt_w"/>
                                          </p:val>
                                        </p:tav>
                                      </p:tavLst>
                                    </p:anim>
                                    <p:anim calcmode="lin" valueType="num">
                                      <p:cBhvr>
                                        <p:cTn id="77" dur="1000" fill="hold"/>
                                        <p:tgtEl>
                                          <p:spTgt spid="85"/>
                                        </p:tgtEl>
                                        <p:attrNameLst>
                                          <p:attrName>ppt_h</p:attrName>
                                        </p:attrNameLst>
                                      </p:cBhvr>
                                      <p:tavLst>
                                        <p:tav tm="0">
                                          <p:val>
                                            <p:strVal val="#ppt_h"/>
                                          </p:val>
                                        </p:tav>
                                        <p:tav tm="100000">
                                          <p:val>
                                            <p:strVal val="#ppt_h"/>
                                          </p:val>
                                        </p:tav>
                                      </p:tavLst>
                                    </p:anim>
                                    <p:animEffect transition="in" filter="fade">
                                      <p:cBhvr>
                                        <p:cTn id="78" dur="1000"/>
                                        <p:tgtEl>
                                          <p:spTgt spid="85"/>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nodeType="clickEffect">
                                  <p:stCondLst>
                                    <p:cond delay="0"/>
                                  </p:stCondLst>
                                  <p:childTnLst>
                                    <p:set>
                                      <p:cBhvr>
                                        <p:cTn id="82" dur="1" fill="hold">
                                          <p:stCondLst>
                                            <p:cond delay="0"/>
                                          </p:stCondLst>
                                        </p:cTn>
                                        <p:tgtEl>
                                          <p:spTgt spid="37"/>
                                        </p:tgtEl>
                                        <p:attrNameLst>
                                          <p:attrName>style.visibility</p:attrName>
                                        </p:attrNameLst>
                                      </p:cBhvr>
                                      <p:to>
                                        <p:strVal val="visible"/>
                                      </p:to>
                                    </p:set>
                                    <p:animEffect transition="in" filter="fade">
                                      <p:cBhvr>
                                        <p:cTn id="83" dur="500"/>
                                        <p:tgtEl>
                                          <p:spTgt spid="37"/>
                                        </p:tgtEl>
                                      </p:cBhvr>
                                    </p:animEffect>
                                  </p:childTnLst>
                                </p:cTn>
                              </p:par>
                              <p:par>
                                <p:cTn id="84" presetID="10" presetClass="entr" presetSubtype="0" fill="hold" nodeType="withEffect">
                                  <p:stCondLst>
                                    <p:cond delay="0"/>
                                  </p:stCondLst>
                                  <p:childTnLst>
                                    <p:set>
                                      <p:cBhvr>
                                        <p:cTn id="85" dur="1" fill="hold">
                                          <p:stCondLst>
                                            <p:cond delay="0"/>
                                          </p:stCondLst>
                                        </p:cTn>
                                        <p:tgtEl>
                                          <p:spTgt spid="39"/>
                                        </p:tgtEl>
                                        <p:attrNameLst>
                                          <p:attrName>style.visibility</p:attrName>
                                        </p:attrNameLst>
                                      </p:cBhvr>
                                      <p:to>
                                        <p:strVal val="visible"/>
                                      </p:to>
                                    </p:set>
                                    <p:animEffect transition="in" filter="fade">
                                      <p:cBhvr>
                                        <p:cTn id="86" dur="500"/>
                                        <p:tgtEl>
                                          <p:spTgt spid="39"/>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19"/>
                                        </p:tgtEl>
                                        <p:attrNameLst>
                                          <p:attrName>style.visibility</p:attrName>
                                        </p:attrNameLst>
                                      </p:cBhvr>
                                      <p:to>
                                        <p:strVal val="visible"/>
                                      </p:to>
                                    </p:set>
                                    <p:animEffect transition="in" filter="fade">
                                      <p:cBhvr>
                                        <p:cTn id="89" dur="500"/>
                                        <p:tgtEl>
                                          <p:spTgt spid="19"/>
                                        </p:tgtEl>
                                      </p:cBhvr>
                                    </p:animEffect>
                                  </p:childTnLst>
                                </p:cTn>
                              </p:par>
                              <p:par>
                                <p:cTn id="90" presetID="55" presetClass="entr" presetSubtype="0" fill="hold" nodeType="withEffect">
                                  <p:stCondLst>
                                    <p:cond delay="0"/>
                                  </p:stCondLst>
                                  <p:childTnLst>
                                    <p:set>
                                      <p:cBhvr>
                                        <p:cTn id="91" dur="1" fill="hold">
                                          <p:stCondLst>
                                            <p:cond delay="0"/>
                                          </p:stCondLst>
                                        </p:cTn>
                                        <p:tgtEl>
                                          <p:spTgt spid="89"/>
                                        </p:tgtEl>
                                        <p:attrNameLst>
                                          <p:attrName>style.visibility</p:attrName>
                                        </p:attrNameLst>
                                      </p:cBhvr>
                                      <p:to>
                                        <p:strVal val="visible"/>
                                      </p:to>
                                    </p:set>
                                    <p:anim calcmode="lin" valueType="num">
                                      <p:cBhvr>
                                        <p:cTn id="92" dur="1000" fill="hold"/>
                                        <p:tgtEl>
                                          <p:spTgt spid="89"/>
                                        </p:tgtEl>
                                        <p:attrNameLst>
                                          <p:attrName>ppt_w</p:attrName>
                                        </p:attrNameLst>
                                      </p:cBhvr>
                                      <p:tavLst>
                                        <p:tav tm="0">
                                          <p:val>
                                            <p:strVal val="#ppt_w*0.70"/>
                                          </p:val>
                                        </p:tav>
                                        <p:tav tm="100000">
                                          <p:val>
                                            <p:strVal val="#ppt_w"/>
                                          </p:val>
                                        </p:tav>
                                      </p:tavLst>
                                    </p:anim>
                                    <p:anim calcmode="lin" valueType="num">
                                      <p:cBhvr>
                                        <p:cTn id="93" dur="1000" fill="hold"/>
                                        <p:tgtEl>
                                          <p:spTgt spid="89"/>
                                        </p:tgtEl>
                                        <p:attrNameLst>
                                          <p:attrName>ppt_h</p:attrName>
                                        </p:attrNameLst>
                                      </p:cBhvr>
                                      <p:tavLst>
                                        <p:tav tm="0">
                                          <p:val>
                                            <p:strVal val="#ppt_h"/>
                                          </p:val>
                                        </p:tav>
                                        <p:tav tm="100000">
                                          <p:val>
                                            <p:strVal val="#ppt_h"/>
                                          </p:val>
                                        </p:tav>
                                      </p:tavLst>
                                    </p:anim>
                                    <p:animEffect transition="in" filter="fade">
                                      <p:cBhvr>
                                        <p:cTn id="94" dur="10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8" grpId="0" animBg="1"/>
      <p:bldP spid="30" grpId="0" animBg="1"/>
      <p:bldP spid="31" grpId="0" animBg="1"/>
      <p:bldP spid="32" grpId="0" animBg="1"/>
      <p:bldP spid="33" grpId="0" animBg="1"/>
      <p:bldP spid="15" grpId="0" animBg="1"/>
      <p:bldP spid="34" grpId="0" animBg="1"/>
      <p:bldP spid="17" grpId="0" animBg="1"/>
      <p:bldP spid="35"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9108F367-B2CE-4B03-A075-596968D366E2}"/>
              </a:ext>
            </a:extLst>
          </p:cNvPr>
          <p:cNvSpPr>
            <a:spLocks noGrp="1"/>
          </p:cNvSpPr>
          <p:nvPr>
            <p:ph type="sldNum" sz="quarter" idx="12"/>
          </p:nvPr>
        </p:nvSpPr>
        <p:spPr/>
        <p:txBody>
          <a:bodyPr/>
          <a:lstStyle/>
          <a:p>
            <a:fld id="{2F7B530C-006E-4E40-83A9-0D679570FF2D}" type="slidenum">
              <a:rPr lang="en-US" smtClean="0"/>
              <a:t>14</a:t>
            </a:fld>
            <a:endParaRPr lang="en-US"/>
          </a:p>
        </p:txBody>
      </p:sp>
      <p:sp>
        <p:nvSpPr>
          <p:cNvPr id="7" name="Text Placeholder 7">
            <a:extLst>
              <a:ext uri="{FF2B5EF4-FFF2-40B4-BE49-F238E27FC236}">
                <a16:creationId xmlns:a16="http://schemas.microsoft.com/office/drawing/2014/main" id="{8F7CEDD8-0D44-4831-9232-99E6470E98C3}"/>
              </a:ext>
            </a:extLst>
          </p:cNvPr>
          <p:cNvSpPr txBox="1">
            <a:spLocks/>
          </p:cNvSpPr>
          <p:nvPr/>
        </p:nvSpPr>
        <p:spPr>
          <a:xfrm>
            <a:off x="200025" y="1419225"/>
            <a:ext cx="2543175" cy="5095874"/>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1500" kern="1200">
                <a:solidFill>
                  <a:srgbClr val="FFFFFF"/>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itchFamily="34"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itchFamily="34"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9pPr>
          </a:lstStyle>
          <a:p>
            <a:r>
              <a:rPr lang="en-US" sz="2100" dirty="0">
                <a:latin typeface="+mj-lt"/>
              </a:rPr>
              <a:t>- Climbing until our cost exceeds the limit of the tree.</a:t>
            </a:r>
          </a:p>
          <a:p>
            <a:r>
              <a:rPr lang="en-US" sz="2100" dirty="0">
                <a:latin typeface="+mj-lt"/>
              </a:rPr>
              <a:t>- This expands our search.</a:t>
            </a:r>
          </a:p>
          <a:p>
            <a:r>
              <a:rPr lang="en-US" sz="2100" dirty="0">
                <a:latin typeface="+mj-lt"/>
              </a:rPr>
              <a:t>- Descend until we reach a leaf node to exit on.</a:t>
            </a:r>
          </a:p>
          <a:p>
            <a:r>
              <a:rPr lang="en-US" sz="2100" dirty="0">
                <a:latin typeface="+mj-lt"/>
              </a:rPr>
              <a:t>- This refines our search.</a:t>
            </a:r>
          </a:p>
        </p:txBody>
      </p:sp>
      <p:sp>
        <p:nvSpPr>
          <p:cNvPr id="8" name="Rectangle: Rounded Corners 7">
            <a:extLst>
              <a:ext uri="{FF2B5EF4-FFF2-40B4-BE49-F238E27FC236}">
                <a16:creationId xmlns:a16="http://schemas.microsoft.com/office/drawing/2014/main" id="{4AACB2BC-6F4F-42CF-8BFF-6333BB8A33FA}"/>
              </a:ext>
            </a:extLst>
          </p:cNvPr>
          <p:cNvSpPr/>
          <p:nvPr/>
        </p:nvSpPr>
        <p:spPr>
          <a:xfrm>
            <a:off x="3351413" y="3643832"/>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9" name="Rectangle: Rounded Corners 8">
            <a:extLst>
              <a:ext uri="{FF2B5EF4-FFF2-40B4-BE49-F238E27FC236}">
                <a16:creationId xmlns:a16="http://schemas.microsoft.com/office/drawing/2014/main" id="{36379E09-04A0-4712-9E9A-3BA9ADA4B9DD}"/>
              </a:ext>
            </a:extLst>
          </p:cNvPr>
          <p:cNvSpPr/>
          <p:nvPr/>
        </p:nvSpPr>
        <p:spPr>
          <a:xfrm>
            <a:off x="3839033" y="3627465"/>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0" name="Rectangle: Rounded Corners 9">
            <a:extLst>
              <a:ext uri="{FF2B5EF4-FFF2-40B4-BE49-F238E27FC236}">
                <a16:creationId xmlns:a16="http://schemas.microsoft.com/office/drawing/2014/main" id="{E1A22F10-825C-4E10-B38A-E312DE4D5C24}"/>
              </a:ext>
            </a:extLst>
          </p:cNvPr>
          <p:cNvSpPr/>
          <p:nvPr/>
        </p:nvSpPr>
        <p:spPr>
          <a:xfrm>
            <a:off x="4325691" y="3034231"/>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1" name="Rectangle: Rounded Corners 10">
            <a:extLst>
              <a:ext uri="{FF2B5EF4-FFF2-40B4-BE49-F238E27FC236}">
                <a16:creationId xmlns:a16="http://schemas.microsoft.com/office/drawing/2014/main" id="{CBFB8F63-C1D3-447B-AC79-1C4F9A1FB04D}"/>
              </a:ext>
            </a:extLst>
          </p:cNvPr>
          <p:cNvSpPr/>
          <p:nvPr/>
        </p:nvSpPr>
        <p:spPr>
          <a:xfrm>
            <a:off x="4808392" y="3632510"/>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2" name="Rectangle: Rounded Corners 11">
            <a:extLst>
              <a:ext uri="{FF2B5EF4-FFF2-40B4-BE49-F238E27FC236}">
                <a16:creationId xmlns:a16="http://schemas.microsoft.com/office/drawing/2014/main" id="{028B1A8D-D2B6-4E00-881B-8332BCADA8BE}"/>
              </a:ext>
            </a:extLst>
          </p:cNvPr>
          <p:cNvSpPr/>
          <p:nvPr/>
        </p:nvSpPr>
        <p:spPr>
          <a:xfrm>
            <a:off x="5216983" y="3643831"/>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3" name="Rectangle: Rounded Corners 12">
            <a:extLst>
              <a:ext uri="{FF2B5EF4-FFF2-40B4-BE49-F238E27FC236}">
                <a16:creationId xmlns:a16="http://schemas.microsoft.com/office/drawing/2014/main" id="{667CDD04-1B53-4FC0-8E8F-4934617F5F36}"/>
              </a:ext>
            </a:extLst>
          </p:cNvPr>
          <p:cNvSpPr/>
          <p:nvPr/>
        </p:nvSpPr>
        <p:spPr>
          <a:xfrm>
            <a:off x="5519742" y="3020172"/>
            <a:ext cx="593457"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4" name="Rectangle: Rounded Corners 13">
            <a:extLst>
              <a:ext uri="{FF2B5EF4-FFF2-40B4-BE49-F238E27FC236}">
                <a16:creationId xmlns:a16="http://schemas.microsoft.com/office/drawing/2014/main" id="{15A62037-0656-4A42-9242-0E224374BF2A}"/>
              </a:ext>
            </a:extLst>
          </p:cNvPr>
          <p:cNvSpPr/>
          <p:nvPr/>
        </p:nvSpPr>
        <p:spPr>
          <a:xfrm>
            <a:off x="3351414" y="3034232"/>
            <a:ext cx="817186"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5" name="Rectangle: Rounded Corners 14">
            <a:extLst>
              <a:ext uri="{FF2B5EF4-FFF2-40B4-BE49-F238E27FC236}">
                <a16:creationId xmlns:a16="http://schemas.microsoft.com/office/drawing/2014/main" id="{7B0220C3-7CDC-409A-A8A7-2F5867B715E1}"/>
              </a:ext>
            </a:extLst>
          </p:cNvPr>
          <p:cNvSpPr/>
          <p:nvPr/>
        </p:nvSpPr>
        <p:spPr>
          <a:xfrm>
            <a:off x="4798351" y="3022909"/>
            <a:ext cx="661480"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6" name="Rectangle: Rounded Corners 15">
            <a:extLst>
              <a:ext uri="{FF2B5EF4-FFF2-40B4-BE49-F238E27FC236}">
                <a16:creationId xmlns:a16="http://schemas.microsoft.com/office/drawing/2014/main" id="{570E705A-0DDD-4622-90A9-DEE7479F8028}"/>
              </a:ext>
            </a:extLst>
          </p:cNvPr>
          <p:cNvSpPr/>
          <p:nvPr/>
        </p:nvSpPr>
        <p:spPr>
          <a:xfrm>
            <a:off x="3351413" y="2367482"/>
            <a:ext cx="1304807" cy="369919"/>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7" name="Rectangle: Rounded Corners 16">
            <a:extLst>
              <a:ext uri="{FF2B5EF4-FFF2-40B4-BE49-F238E27FC236}">
                <a16:creationId xmlns:a16="http://schemas.microsoft.com/office/drawing/2014/main" id="{A4342DFB-D3A1-42C2-8E82-367DDC4184A4}"/>
              </a:ext>
            </a:extLst>
          </p:cNvPr>
          <p:cNvSpPr/>
          <p:nvPr/>
        </p:nvSpPr>
        <p:spPr>
          <a:xfrm>
            <a:off x="4808392" y="2367482"/>
            <a:ext cx="1304807" cy="369919"/>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18" name="Rectangle: Rounded Corners 17">
            <a:extLst>
              <a:ext uri="{FF2B5EF4-FFF2-40B4-BE49-F238E27FC236}">
                <a16:creationId xmlns:a16="http://schemas.microsoft.com/office/drawing/2014/main" id="{CD0B7BCA-FF98-4DAE-A728-3F65819F0545}"/>
              </a:ext>
            </a:extLst>
          </p:cNvPr>
          <p:cNvSpPr/>
          <p:nvPr/>
        </p:nvSpPr>
        <p:spPr>
          <a:xfrm>
            <a:off x="3351414" y="1553009"/>
            <a:ext cx="2767672"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cxnSp>
        <p:nvCxnSpPr>
          <p:cNvPr id="19" name="Straight Arrow Connector 18">
            <a:extLst>
              <a:ext uri="{FF2B5EF4-FFF2-40B4-BE49-F238E27FC236}">
                <a16:creationId xmlns:a16="http://schemas.microsoft.com/office/drawing/2014/main" id="{9004ACC6-7B48-4F5B-A177-195E33AA6984}"/>
              </a:ext>
            </a:extLst>
          </p:cNvPr>
          <p:cNvCxnSpPr>
            <a:cxnSpLocks/>
            <a:stCxn id="18" idx="2"/>
            <a:endCxn id="16" idx="0"/>
          </p:cNvCxnSpPr>
          <p:nvPr/>
        </p:nvCxnSpPr>
        <p:spPr>
          <a:xfrm flipH="1">
            <a:off x="4003817" y="1882574"/>
            <a:ext cx="731433" cy="48490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0" name="Straight Arrow Connector 19">
            <a:extLst>
              <a:ext uri="{FF2B5EF4-FFF2-40B4-BE49-F238E27FC236}">
                <a16:creationId xmlns:a16="http://schemas.microsoft.com/office/drawing/2014/main" id="{03E1DB68-7AEC-436F-96BB-F1F37A3E5E74}"/>
              </a:ext>
            </a:extLst>
          </p:cNvPr>
          <p:cNvCxnSpPr>
            <a:cxnSpLocks/>
            <a:stCxn id="18" idx="2"/>
            <a:endCxn id="17" idx="0"/>
          </p:cNvCxnSpPr>
          <p:nvPr/>
        </p:nvCxnSpPr>
        <p:spPr>
          <a:xfrm>
            <a:off x="4735250" y="1882574"/>
            <a:ext cx="725546" cy="48490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1" name="Straight Arrow Connector 20">
            <a:extLst>
              <a:ext uri="{FF2B5EF4-FFF2-40B4-BE49-F238E27FC236}">
                <a16:creationId xmlns:a16="http://schemas.microsoft.com/office/drawing/2014/main" id="{0DA5F7A8-30EE-48E8-8210-26ED2E7DC68F}"/>
              </a:ext>
            </a:extLst>
          </p:cNvPr>
          <p:cNvCxnSpPr>
            <a:stCxn id="16" idx="2"/>
            <a:endCxn id="14" idx="0"/>
          </p:cNvCxnSpPr>
          <p:nvPr/>
        </p:nvCxnSpPr>
        <p:spPr>
          <a:xfrm flipH="1">
            <a:off x="3760007" y="2737401"/>
            <a:ext cx="243810" cy="29683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2" name="Straight Arrow Connector 21">
            <a:extLst>
              <a:ext uri="{FF2B5EF4-FFF2-40B4-BE49-F238E27FC236}">
                <a16:creationId xmlns:a16="http://schemas.microsoft.com/office/drawing/2014/main" id="{9AF34A0B-D176-4369-9B1D-686666DD43AE}"/>
              </a:ext>
            </a:extLst>
          </p:cNvPr>
          <p:cNvCxnSpPr>
            <a:stCxn id="16" idx="2"/>
            <a:endCxn id="10" idx="0"/>
          </p:cNvCxnSpPr>
          <p:nvPr/>
        </p:nvCxnSpPr>
        <p:spPr>
          <a:xfrm>
            <a:off x="4003817" y="2737401"/>
            <a:ext cx="486657" cy="296830"/>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3" name="Straight Arrow Connector 22">
            <a:extLst>
              <a:ext uri="{FF2B5EF4-FFF2-40B4-BE49-F238E27FC236}">
                <a16:creationId xmlns:a16="http://schemas.microsoft.com/office/drawing/2014/main" id="{A2095E17-7120-4AD2-9E7B-79C6982C42C5}"/>
              </a:ext>
            </a:extLst>
          </p:cNvPr>
          <p:cNvCxnSpPr>
            <a:stCxn id="14" idx="2"/>
            <a:endCxn id="8" idx="0"/>
          </p:cNvCxnSpPr>
          <p:nvPr/>
        </p:nvCxnSpPr>
        <p:spPr>
          <a:xfrm flipH="1">
            <a:off x="3516196" y="3363797"/>
            <a:ext cx="243811" cy="280035"/>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4" name="Straight Arrow Connector 23">
            <a:extLst>
              <a:ext uri="{FF2B5EF4-FFF2-40B4-BE49-F238E27FC236}">
                <a16:creationId xmlns:a16="http://schemas.microsoft.com/office/drawing/2014/main" id="{8497F58D-A614-4CFF-AB71-B210706B1BD1}"/>
              </a:ext>
            </a:extLst>
          </p:cNvPr>
          <p:cNvCxnSpPr>
            <a:stCxn id="14" idx="2"/>
            <a:endCxn id="9" idx="0"/>
          </p:cNvCxnSpPr>
          <p:nvPr/>
        </p:nvCxnSpPr>
        <p:spPr>
          <a:xfrm>
            <a:off x="3760007" y="3363797"/>
            <a:ext cx="243809" cy="26366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5" name="Straight Arrow Connector 24">
            <a:extLst>
              <a:ext uri="{FF2B5EF4-FFF2-40B4-BE49-F238E27FC236}">
                <a16:creationId xmlns:a16="http://schemas.microsoft.com/office/drawing/2014/main" id="{F03599E5-804D-49C5-8BD8-003E0430F405}"/>
              </a:ext>
            </a:extLst>
          </p:cNvPr>
          <p:cNvCxnSpPr>
            <a:cxnSpLocks/>
            <a:stCxn id="17" idx="2"/>
            <a:endCxn id="15" idx="0"/>
          </p:cNvCxnSpPr>
          <p:nvPr/>
        </p:nvCxnSpPr>
        <p:spPr>
          <a:xfrm flipH="1">
            <a:off x="5129091" y="2737401"/>
            <a:ext cx="331705" cy="28550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6" name="Straight Arrow Connector 25">
            <a:extLst>
              <a:ext uri="{FF2B5EF4-FFF2-40B4-BE49-F238E27FC236}">
                <a16:creationId xmlns:a16="http://schemas.microsoft.com/office/drawing/2014/main" id="{C8D879A3-197B-4099-850E-D1E968E4DEC2}"/>
              </a:ext>
            </a:extLst>
          </p:cNvPr>
          <p:cNvCxnSpPr>
            <a:cxnSpLocks/>
            <a:stCxn id="17" idx="2"/>
            <a:endCxn id="13" idx="0"/>
          </p:cNvCxnSpPr>
          <p:nvPr/>
        </p:nvCxnSpPr>
        <p:spPr>
          <a:xfrm>
            <a:off x="5460796" y="2737401"/>
            <a:ext cx="355675" cy="28277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7" name="Straight Arrow Connector 26">
            <a:extLst>
              <a:ext uri="{FF2B5EF4-FFF2-40B4-BE49-F238E27FC236}">
                <a16:creationId xmlns:a16="http://schemas.microsoft.com/office/drawing/2014/main" id="{F47D6BCD-4A7C-4A40-9F2B-659CCD9EE107}"/>
              </a:ext>
            </a:extLst>
          </p:cNvPr>
          <p:cNvCxnSpPr>
            <a:cxnSpLocks/>
            <a:stCxn id="15" idx="2"/>
            <a:endCxn id="11" idx="0"/>
          </p:cNvCxnSpPr>
          <p:nvPr/>
        </p:nvCxnSpPr>
        <p:spPr>
          <a:xfrm flipH="1">
            <a:off x="4973175" y="3352474"/>
            <a:ext cx="155916" cy="28003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28" name="Straight Arrow Connector 27">
            <a:extLst>
              <a:ext uri="{FF2B5EF4-FFF2-40B4-BE49-F238E27FC236}">
                <a16:creationId xmlns:a16="http://schemas.microsoft.com/office/drawing/2014/main" id="{2D994050-598C-40D6-9785-A41BE95C3CF2}"/>
              </a:ext>
            </a:extLst>
          </p:cNvPr>
          <p:cNvCxnSpPr>
            <a:cxnSpLocks/>
            <a:stCxn id="15" idx="2"/>
            <a:endCxn id="12" idx="0"/>
          </p:cNvCxnSpPr>
          <p:nvPr/>
        </p:nvCxnSpPr>
        <p:spPr>
          <a:xfrm>
            <a:off x="5129091" y="3352474"/>
            <a:ext cx="252675" cy="291357"/>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79" name="Rectangle: Rounded Corners 78">
            <a:extLst>
              <a:ext uri="{FF2B5EF4-FFF2-40B4-BE49-F238E27FC236}">
                <a16:creationId xmlns:a16="http://schemas.microsoft.com/office/drawing/2014/main" id="{2443F89C-1A8C-459F-9A6F-53ACE4545B60}"/>
              </a:ext>
            </a:extLst>
          </p:cNvPr>
          <p:cNvSpPr/>
          <p:nvPr/>
        </p:nvSpPr>
        <p:spPr>
          <a:xfrm>
            <a:off x="6176302" y="3643832"/>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0" name="Rectangle: Rounded Corners 79">
            <a:extLst>
              <a:ext uri="{FF2B5EF4-FFF2-40B4-BE49-F238E27FC236}">
                <a16:creationId xmlns:a16="http://schemas.microsoft.com/office/drawing/2014/main" id="{46F48A7F-E7F1-48EA-AD95-28ECDC631013}"/>
              </a:ext>
            </a:extLst>
          </p:cNvPr>
          <p:cNvSpPr/>
          <p:nvPr/>
        </p:nvSpPr>
        <p:spPr>
          <a:xfrm>
            <a:off x="6663922" y="3627465"/>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1" name="Rectangle: Rounded Corners 80">
            <a:extLst>
              <a:ext uri="{FF2B5EF4-FFF2-40B4-BE49-F238E27FC236}">
                <a16:creationId xmlns:a16="http://schemas.microsoft.com/office/drawing/2014/main" id="{A48B16C2-867C-4086-9C02-929EBE340209}"/>
              </a:ext>
            </a:extLst>
          </p:cNvPr>
          <p:cNvSpPr/>
          <p:nvPr/>
        </p:nvSpPr>
        <p:spPr>
          <a:xfrm>
            <a:off x="7150580" y="3034231"/>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2" name="Rectangle: Rounded Corners 81">
            <a:extLst>
              <a:ext uri="{FF2B5EF4-FFF2-40B4-BE49-F238E27FC236}">
                <a16:creationId xmlns:a16="http://schemas.microsoft.com/office/drawing/2014/main" id="{325CCF63-FF75-4CC8-8527-C96EF157503C}"/>
              </a:ext>
            </a:extLst>
          </p:cNvPr>
          <p:cNvSpPr/>
          <p:nvPr/>
        </p:nvSpPr>
        <p:spPr>
          <a:xfrm>
            <a:off x="7633281" y="3632510"/>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3" name="Rectangle: Rounded Corners 82">
            <a:extLst>
              <a:ext uri="{FF2B5EF4-FFF2-40B4-BE49-F238E27FC236}">
                <a16:creationId xmlns:a16="http://schemas.microsoft.com/office/drawing/2014/main" id="{48FBFA1C-3EEA-43F0-95CD-54E1462615BA}"/>
              </a:ext>
            </a:extLst>
          </p:cNvPr>
          <p:cNvSpPr/>
          <p:nvPr/>
        </p:nvSpPr>
        <p:spPr>
          <a:xfrm>
            <a:off x="8110861" y="3632510"/>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4" name="Rectangle: Rounded Corners 83">
            <a:extLst>
              <a:ext uri="{FF2B5EF4-FFF2-40B4-BE49-F238E27FC236}">
                <a16:creationId xmlns:a16="http://schemas.microsoft.com/office/drawing/2014/main" id="{C5B11A98-C89D-49A5-B609-F21447BBCD24}"/>
              </a:ext>
            </a:extLst>
          </p:cNvPr>
          <p:cNvSpPr/>
          <p:nvPr/>
        </p:nvSpPr>
        <p:spPr>
          <a:xfrm>
            <a:off x="8608523" y="3020172"/>
            <a:ext cx="32956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5" name="Rectangle: Rounded Corners 84">
            <a:extLst>
              <a:ext uri="{FF2B5EF4-FFF2-40B4-BE49-F238E27FC236}">
                <a16:creationId xmlns:a16="http://schemas.microsoft.com/office/drawing/2014/main" id="{1FC19D62-7D36-4C0D-A836-036787951375}"/>
              </a:ext>
            </a:extLst>
          </p:cNvPr>
          <p:cNvSpPr/>
          <p:nvPr/>
        </p:nvSpPr>
        <p:spPr>
          <a:xfrm>
            <a:off x="6176303" y="3034232"/>
            <a:ext cx="817186"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6" name="Rectangle: Rounded Corners 85">
            <a:extLst>
              <a:ext uri="{FF2B5EF4-FFF2-40B4-BE49-F238E27FC236}">
                <a16:creationId xmlns:a16="http://schemas.microsoft.com/office/drawing/2014/main" id="{31318BEE-6034-4AC4-BA4C-13CD2EF6D643}"/>
              </a:ext>
            </a:extLst>
          </p:cNvPr>
          <p:cNvSpPr/>
          <p:nvPr/>
        </p:nvSpPr>
        <p:spPr>
          <a:xfrm>
            <a:off x="7623240" y="3022909"/>
            <a:ext cx="817186"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7" name="Rectangle: Rounded Corners 86">
            <a:extLst>
              <a:ext uri="{FF2B5EF4-FFF2-40B4-BE49-F238E27FC236}">
                <a16:creationId xmlns:a16="http://schemas.microsoft.com/office/drawing/2014/main" id="{E940F847-5F73-4197-839C-CA427F666399}"/>
              </a:ext>
            </a:extLst>
          </p:cNvPr>
          <p:cNvSpPr/>
          <p:nvPr/>
        </p:nvSpPr>
        <p:spPr>
          <a:xfrm>
            <a:off x="6176302" y="2367482"/>
            <a:ext cx="1304807" cy="369919"/>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8" name="Rectangle: Rounded Corners 87">
            <a:extLst>
              <a:ext uri="{FF2B5EF4-FFF2-40B4-BE49-F238E27FC236}">
                <a16:creationId xmlns:a16="http://schemas.microsoft.com/office/drawing/2014/main" id="{7C4F5C15-D108-4F6D-BEAF-490B746D6F1A}"/>
              </a:ext>
            </a:extLst>
          </p:cNvPr>
          <p:cNvSpPr/>
          <p:nvPr/>
        </p:nvSpPr>
        <p:spPr>
          <a:xfrm>
            <a:off x="7633281" y="2367482"/>
            <a:ext cx="1304807" cy="369919"/>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sp>
        <p:nvSpPr>
          <p:cNvPr id="89" name="Rectangle: Rounded Corners 88">
            <a:extLst>
              <a:ext uri="{FF2B5EF4-FFF2-40B4-BE49-F238E27FC236}">
                <a16:creationId xmlns:a16="http://schemas.microsoft.com/office/drawing/2014/main" id="{9F080908-90A5-4AA8-B189-6202378B7B31}"/>
              </a:ext>
            </a:extLst>
          </p:cNvPr>
          <p:cNvSpPr/>
          <p:nvPr/>
        </p:nvSpPr>
        <p:spPr>
          <a:xfrm>
            <a:off x="6176303" y="1553009"/>
            <a:ext cx="2767672"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cxnSp>
        <p:nvCxnSpPr>
          <p:cNvPr id="90" name="Straight Arrow Connector 89">
            <a:extLst>
              <a:ext uri="{FF2B5EF4-FFF2-40B4-BE49-F238E27FC236}">
                <a16:creationId xmlns:a16="http://schemas.microsoft.com/office/drawing/2014/main" id="{BCE5F4A5-D99A-413E-A5A5-DBDFDBE0925B}"/>
              </a:ext>
            </a:extLst>
          </p:cNvPr>
          <p:cNvCxnSpPr>
            <a:cxnSpLocks/>
            <a:stCxn id="89" idx="2"/>
            <a:endCxn id="87" idx="0"/>
          </p:cNvCxnSpPr>
          <p:nvPr/>
        </p:nvCxnSpPr>
        <p:spPr>
          <a:xfrm flipH="1">
            <a:off x="6828706" y="1882574"/>
            <a:ext cx="731433" cy="48490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91" name="Straight Arrow Connector 90">
            <a:extLst>
              <a:ext uri="{FF2B5EF4-FFF2-40B4-BE49-F238E27FC236}">
                <a16:creationId xmlns:a16="http://schemas.microsoft.com/office/drawing/2014/main" id="{EDEECE1B-B6BC-42D2-AAE0-8BE024EAF6D8}"/>
              </a:ext>
            </a:extLst>
          </p:cNvPr>
          <p:cNvCxnSpPr>
            <a:cxnSpLocks/>
            <a:stCxn id="89" idx="2"/>
            <a:endCxn id="88" idx="0"/>
          </p:cNvCxnSpPr>
          <p:nvPr/>
        </p:nvCxnSpPr>
        <p:spPr>
          <a:xfrm>
            <a:off x="7560139" y="1882574"/>
            <a:ext cx="725546" cy="48490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92" name="Straight Arrow Connector 91">
            <a:extLst>
              <a:ext uri="{FF2B5EF4-FFF2-40B4-BE49-F238E27FC236}">
                <a16:creationId xmlns:a16="http://schemas.microsoft.com/office/drawing/2014/main" id="{55650421-2B5D-4FAE-A9E8-21B9724F0F24}"/>
              </a:ext>
            </a:extLst>
          </p:cNvPr>
          <p:cNvCxnSpPr>
            <a:stCxn id="87" idx="2"/>
            <a:endCxn id="85" idx="0"/>
          </p:cNvCxnSpPr>
          <p:nvPr/>
        </p:nvCxnSpPr>
        <p:spPr>
          <a:xfrm flipH="1">
            <a:off x="6584896" y="2737401"/>
            <a:ext cx="243810" cy="29683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93" name="Straight Arrow Connector 92">
            <a:extLst>
              <a:ext uri="{FF2B5EF4-FFF2-40B4-BE49-F238E27FC236}">
                <a16:creationId xmlns:a16="http://schemas.microsoft.com/office/drawing/2014/main" id="{A8F49A67-78D5-4F70-80F4-FDA579F55705}"/>
              </a:ext>
            </a:extLst>
          </p:cNvPr>
          <p:cNvCxnSpPr>
            <a:stCxn id="87" idx="2"/>
            <a:endCxn id="81" idx="0"/>
          </p:cNvCxnSpPr>
          <p:nvPr/>
        </p:nvCxnSpPr>
        <p:spPr>
          <a:xfrm>
            <a:off x="6828706" y="2737401"/>
            <a:ext cx="486657" cy="296830"/>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94" name="Straight Arrow Connector 93">
            <a:extLst>
              <a:ext uri="{FF2B5EF4-FFF2-40B4-BE49-F238E27FC236}">
                <a16:creationId xmlns:a16="http://schemas.microsoft.com/office/drawing/2014/main" id="{1AE60ECD-1719-43C4-A3E6-305DB3DB2661}"/>
              </a:ext>
            </a:extLst>
          </p:cNvPr>
          <p:cNvCxnSpPr>
            <a:stCxn id="85" idx="2"/>
            <a:endCxn id="79" idx="0"/>
          </p:cNvCxnSpPr>
          <p:nvPr/>
        </p:nvCxnSpPr>
        <p:spPr>
          <a:xfrm flipH="1">
            <a:off x="6341085" y="3363797"/>
            <a:ext cx="243811" cy="280035"/>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95" name="Straight Arrow Connector 94">
            <a:extLst>
              <a:ext uri="{FF2B5EF4-FFF2-40B4-BE49-F238E27FC236}">
                <a16:creationId xmlns:a16="http://schemas.microsoft.com/office/drawing/2014/main" id="{748682B0-164A-4B06-B33E-6EEAA83B9074}"/>
              </a:ext>
            </a:extLst>
          </p:cNvPr>
          <p:cNvCxnSpPr>
            <a:stCxn id="85" idx="2"/>
            <a:endCxn id="80" idx="0"/>
          </p:cNvCxnSpPr>
          <p:nvPr/>
        </p:nvCxnSpPr>
        <p:spPr>
          <a:xfrm>
            <a:off x="6584896" y="3363797"/>
            <a:ext cx="243809" cy="26366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96" name="Straight Arrow Connector 95">
            <a:extLst>
              <a:ext uri="{FF2B5EF4-FFF2-40B4-BE49-F238E27FC236}">
                <a16:creationId xmlns:a16="http://schemas.microsoft.com/office/drawing/2014/main" id="{4175BD67-37EB-44D8-9BBC-2568B82AA63C}"/>
              </a:ext>
            </a:extLst>
          </p:cNvPr>
          <p:cNvCxnSpPr>
            <a:stCxn id="88" idx="2"/>
            <a:endCxn id="86" idx="0"/>
          </p:cNvCxnSpPr>
          <p:nvPr/>
        </p:nvCxnSpPr>
        <p:spPr>
          <a:xfrm flipH="1">
            <a:off x="8031833" y="2737401"/>
            <a:ext cx="253852" cy="28550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97" name="Straight Arrow Connector 96">
            <a:extLst>
              <a:ext uri="{FF2B5EF4-FFF2-40B4-BE49-F238E27FC236}">
                <a16:creationId xmlns:a16="http://schemas.microsoft.com/office/drawing/2014/main" id="{F96F9F8D-6CD1-4A30-AD91-48E7CAC5F53E}"/>
              </a:ext>
            </a:extLst>
          </p:cNvPr>
          <p:cNvCxnSpPr>
            <a:stCxn id="88" idx="2"/>
            <a:endCxn id="84" idx="0"/>
          </p:cNvCxnSpPr>
          <p:nvPr/>
        </p:nvCxnSpPr>
        <p:spPr>
          <a:xfrm>
            <a:off x="8285685" y="2737401"/>
            <a:ext cx="487621" cy="28277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98" name="Straight Arrow Connector 97">
            <a:extLst>
              <a:ext uri="{FF2B5EF4-FFF2-40B4-BE49-F238E27FC236}">
                <a16:creationId xmlns:a16="http://schemas.microsoft.com/office/drawing/2014/main" id="{69D607E8-2C38-453D-BAF8-B29A2DBA99EA}"/>
              </a:ext>
            </a:extLst>
          </p:cNvPr>
          <p:cNvCxnSpPr>
            <a:stCxn id="86" idx="2"/>
            <a:endCxn id="82" idx="0"/>
          </p:cNvCxnSpPr>
          <p:nvPr/>
        </p:nvCxnSpPr>
        <p:spPr>
          <a:xfrm flipH="1">
            <a:off x="7798064" y="3352474"/>
            <a:ext cx="233769" cy="28003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99" name="Straight Arrow Connector 98">
            <a:extLst>
              <a:ext uri="{FF2B5EF4-FFF2-40B4-BE49-F238E27FC236}">
                <a16:creationId xmlns:a16="http://schemas.microsoft.com/office/drawing/2014/main" id="{4D559C0F-C208-4DC7-B867-232818436C0D}"/>
              </a:ext>
            </a:extLst>
          </p:cNvPr>
          <p:cNvCxnSpPr>
            <a:stCxn id="86" idx="2"/>
            <a:endCxn id="83" idx="0"/>
          </p:cNvCxnSpPr>
          <p:nvPr/>
        </p:nvCxnSpPr>
        <p:spPr>
          <a:xfrm>
            <a:off x="8031833" y="3352474"/>
            <a:ext cx="243811" cy="28003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100" name="Rectangle: Rounded Corners 99">
            <a:extLst>
              <a:ext uri="{FF2B5EF4-FFF2-40B4-BE49-F238E27FC236}">
                <a16:creationId xmlns:a16="http://schemas.microsoft.com/office/drawing/2014/main" id="{D117C1EB-D196-4CBC-89E3-7FE86EFB4AA0}"/>
              </a:ext>
            </a:extLst>
          </p:cNvPr>
          <p:cNvSpPr/>
          <p:nvPr/>
        </p:nvSpPr>
        <p:spPr>
          <a:xfrm>
            <a:off x="3351412" y="881730"/>
            <a:ext cx="5586675" cy="32956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1400" dirty="0"/>
          </a:p>
        </p:txBody>
      </p:sp>
      <p:cxnSp>
        <p:nvCxnSpPr>
          <p:cNvPr id="101" name="Straight Arrow Connector 100">
            <a:extLst>
              <a:ext uri="{FF2B5EF4-FFF2-40B4-BE49-F238E27FC236}">
                <a16:creationId xmlns:a16="http://schemas.microsoft.com/office/drawing/2014/main" id="{85D48357-180A-4DF0-8D8A-AD98988D6ACF}"/>
              </a:ext>
            </a:extLst>
          </p:cNvPr>
          <p:cNvCxnSpPr>
            <a:cxnSpLocks/>
            <a:stCxn id="100" idx="2"/>
            <a:endCxn id="18" idx="0"/>
          </p:cNvCxnSpPr>
          <p:nvPr/>
        </p:nvCxnSpPr>
        <p:spPr>
          <a:xfrm flipH="1">
            <a:off x="4735250" y="1211295"/>
            <a:ext cx="1409500" cy="341714"/>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104" name="Straight Arrow Connector 103">
            <a:extLst>
              <a:ext uri="{FF2B5EF4-FFF2-40B4-BE49-F238E27FC236}">
                <a16:creationId xmlns:a16="http://schemas.microsoft.com/office/drawing/2014/main" id="{90B9B03D-C0B1-4142-B9D0-1D8EACFB1DF9}"/>
              </a:ext>
            </a:extLst>
          </p:cNvPr>
          <p:cNvCxnSpPr>
            <a:cxnSpLocks/>
            <a:stCxn id="100" idx="2"/>
            <a:endCxn id="89" idx="0"/>
          </p:cNvCxnSpPr>
          <p:nvPr/>
        </p:nvCxnSpPr>
        <p:spPr>
          <a:xfrm>
            <a:off x="6144750" y="1211295"/>
            <a:ext cx="1415389" cy="341714"/>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109" name="Title 5">
            <a:extLst>
              <a:ext uri="{FF2B5EF4-FFF2-40B4-BE49-F238E27FC236}">
                <a16:creationId xmlns:a16="http://schemas.microsoft.com/office/drawing/2014/main" id="{2FEC047D-AD00-4579-91C3-A4D46BC90E48}"/>
              </a:ext>
            </a:extLst>
          </p:cNvPr>
          <p:cNvSpPr>
            <a:spLocks noGrp="1"/>
          </p:cNvSpPr>
          <p:nvPr>
            <p:ph type="title"/>
          </p:nvPr>
        </p:nvSpPr>
        <p:spPr>
          <a:xfrm>
            <a:off x="200025" y="194309"/>
            <a:ext cx="2683852" cy="876845"/>
          </a:xfrm>
        </p:spPr>
        <p:txBody>
          <a:bodyPr>
            <a:noAutofit/>
          </a:bodyPr>
          <a:lstStyle/>
          <a:p>
            <a:r>
              <a:rPr lang="en-US" sz="2700" dirty="0"/>
              <a:t>Steps to Query Tree</a:t>
            </a:r>
          </a:p>
        </p:txBody>
      </p:sp>
      <p:grpSp>
        <p:nvGrpSpPr>
          <p:cNvPr id="122" name="Gruppo 103">
            <a:extLst>
              <a:ext uri="{FF2B5EF4-FFF2-40B4-BE49-F238E27FC236}">
                <a16:creationId xmlns:a16="http://schemas.microsoft.com/office/drawing/2014/main" id="{F51278F8-BE79-4EB0-A0E9-89B5F0A46B2A}"/>
              </a:ext>
            </a:extLst>
          </p:cNvPr>
          <p:cNvGrpSpPr/>
          <p:nvPr/>
        </p:nvGrpSpPr>
        <p:grpSpPr>
          <a:xfrm>
            <a:off x="3296885" y="4070992"/>
            <a:ext cx="925866" cy="182440"/>
            <a:chOff x="3340100" y="5757863"/>
            <a:chExt cx="555625" cy="153988"/>
          </a:xfrm>
        </p:grpSpPr>
        <p:sp>
          <p:nvSpPr>
            <p:cNvPr id="123" name="Line 6">
              <a:extLst>
                <a:ext uri="{FF2B5EF4-FFF2-40B4-BE49-F238E27FC236}">
                  <a16:creationId xmlns:a16="http://schemas.microsoft.com/office/drawing/2014/main" id="{499513D0-D6AE-4861-AEAA-E980CC64F3F5}"/>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24" name="Line 5">
              <a:extLst>
                <a:ext uri="{FF2B5EF4-FFF2-40B4-BE49-F238E27FC236}">
                  <a16:creationId xmlns:a16="http://schemas.microsoft.com/office/drawing/2014/main" id="{CDCFD8F2-C235-4973-8242-98DF29A577EF}"/>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25" name="Line 7">
              <a:extLst>
                <a:ext uri="{FF2B5EF4-FFF2-40B4-BE49-F238E27FC236}">
                  <a16:creationId xmlns:a16="http://schemas.microsoft.com/office/drawing/2014/main" id="{EC2BF83A-3E42-44C8-A1B9-AB184BF7E450}"/>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grpSp>
        <p:nvGrpSpPr>
          <p:cNvPr id="126" name="Gruppo 103">
            <a:extLst>
              <a:ext uri="{FF2B5EF4-FFF2-40B4-BE49-F238E27FC236}">
                <a16:creationId xmlns:a16="http://schemas.microsoft.com/office/drawing/2014/main" id="{678EAB97-79E6-43D5-B244-0E160D18C15C}"/>
              </a:ext>
            </a:extLst>
          </p:cNvPr>
          <p:cNvGrpSpPr/>
          <p:nvPr/>
        </p:nvGrpSpPr>
        <p:grpSpPr>
          <a:xfrm>
            <a:off x="3296884" y="4313100"/>
            <a:ext cx="1358367" cy="182440"/>
            <a:chOff x="3340100" y="5757863"/>
            <a:chExt cx="555625" cy="153988"/>
          </a:xfrm>
        </p:grpSpPr>
        <p:sp>
          <p:nvSpPr>
            <p:cNvPr id="127" name="Line 6">
              <a:extLst>
                <a:ext uri="{FF2B5EF4-FFF2-40B4-BE49-F238E27FC236}">
                  <a16:creationId xmlns:a16="http://schemas.microsoft.com/office/drawing/2014/main" id="{2D67F82C-CF5D-4AA0-A25D-C5DED8D5AB15}"/>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28" name="Line 5">
              <a:extLst>
                <a:ext uri="{FF2B5EF4-FFF2-40B4-BE49-F238E27FC236}">
                  <a16:creationId xmlns:a16="http://schemas.microsoft.com/office/drawing/2014/main" id="{979744DA-AE9A-4A44-B483-14E7B5F80E5D}"/>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29" name="Line 7">
              <a:extLst>
                <a:ext uri="{FF2B5EF4-FFF2-40B4-BE49-F238E27FC236}">
                  <a16:creationId xmlns:a16="http://schemas.microsoft.com/office/drawing/2014/main" id="{D7BD8B87-0E4A-42D6-A917-12B6D0CD0C1A}"/>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grpSp>
        <p:nvGrpSpPr>
          <p:cNvPr id="130" name="Gruppo 103">
            <a:extLst>
              <a:ext uri="{FF2B5EF4-FFF2-40B4-BE49-F238E27FC236}">
                <a16:creationId xmlns:a16="http://schemas.microsoft.com/office/drawing/2014/main" id="{FC831EB9-BD08-4BD3-8B13-0AA13021A672}"/>
              </a:ext>
            </a:extLst>
          </p:cNvPr>
          <p:cNvGrpSpPr/>
          <p:nvPr/>
        </p:nvGrpSpPr>
        <p:grpSpPr>
          <a:xfrm>
            <a:off x="3296884" y="4548624"/>
            <a:ext cx="2847862" cy="182440"/>
            <a:chOff x="3340100" y="5757863"/>
            <a:chExt cx="555625" cy="153988"/>
          </a:xfrm>
        </p:grpSpPr>
        <p:sp>
          <p:nvSpPr>
            <p:cNvPr id="131" name="Line 6">
              <a:extLst>
                <a:ext uri="{FF2B5EF4-FFF2-40B4-BE49-F238E27FC236}">
                  <a16:creationId xmlns:a16="http://schemas.microsoft.com/office/drawing/2014/main" id="{37F3887F-B1E7-4DD7-A82D-C5E1A6A3E487}"/>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32" name="Line 5">
              <a:extLst>
                <a:ext uri="{FF2B5EF4-FFF2-40B4-BE49-F238E27FC236}">
                  <a16:creationId xmlns:a16="http://schemas.microsoft.com/office/drawing/2014/main" id="{4C5D070F-2469-4778-8F8F-97B7FE6DFBF8}"/>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33" name="Line 7">
              <a:extLst>
                <a:ext uri="{FF2B5EF4-FFF2-40B4-BE49-F238E27FC236}">
                  <a16:creationId xmlns:a16="http://schemas.microsoft.com/office/drawing/2014/main" id="{36F6DC56-27B6-49AF-B302-BA8F8CDB4702}"/>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grpSp>
        <p:nvGrpSpPr>
          <p:cNvPr id="134" name="Gruppo 103">
            <a:extLst>
              <a:ext uri="{FF2B5EF4-FFF2-40B4-BE49-F238E27FC236}">
                <a16:creationId xmlns:a16="http://schemas.microsoft.com/office/drawing/2014/main" id="{2919C2F8-3666-4A09-94DD-FED0A0D7B6B4}"/>
              </a:ext>
            </a:extLst>
          </p:cNvPr>
          <p:cNvGrpSpPr/>
          <p:nvPr/>
        </p:nvGrpSpPr>
        <p:grpSpPr>
          <a:xfrm>
            <a:off x="3296883" y="4791672"/>
            <a:ext cx="5641199" cy="182440"/>
            <a:chOff x="3340100" y="5757863"/>
            <a:chExt cx="555625" cy="153988"/>
          </a:xfrm>
        </p:grpSpPr>
        <p:sp>
          <p:nvSpPr>
            <p:cNvPr id="135" name="Line 6">
              <a:extLst>
                <a:ext uri="{FF2B5EF4-FFF2-40B4-BE49-F238E27FC236}">
                  <a16:creationId xmlns:a16="http://schemas.microsoft.com/office/drawing/2014/main" id="{5A53F779-B1F1-4816-AC57-E042080670A9}"/>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36" name="Line 5">
              <a:extLst>
                <a:ext uri="{FF2B5EF4-FFF2-40B4-BE49-F238E27FC236}">
                  <a16:creationId xmlns:a16="http://schemas.microsoft.com/office/drawing/2014/main" id="{DC729892-451E-452A-B604-095F286B5F82}"/>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dirty="0"/>
            </a:p>
          </p:txBody>
        </p:sp>
        <p:sp>
          <p:nvSpPr>
            <p:cNvPr id="137" name="Line 7">
              <a:extLst>
                <a:ext uri="{FF2B5EF4-FFF2-40B4-BE49-F238E27FC236}">
                  <a16:creationId xmlns:a16="http://schemas.microsoft.com/office/drawing/2014/main" id="{CCCB9A78-152B-479B-BD27-55F21238CE7E}"/>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grpSp>
        <p:nvGrpSpPr>
          <p:cNvPr id="143" name="Gruppo 103">
            <a:extLst>
              <a:ext uri="{FF2B5EF4-FFF2-40B4-BE49-F238E27FC236}">
                <a16:creationId xmlns:a16="http://schemas.microsoft.com/office/drawing/2014/main" id="{3E48ED3E-5D14-4A96-805C-743C52C82DFC}"/>
              </a:ext>
            </a:extLst>
          </p:cNvPr>
          <p:cNvGrpSpPr/>
          <p:nvPr/>
        </p:nvGrpSpPr>
        <p:grpSpPr>
          <a:xfrm>
            <a:off x="3296883" y="5089442"/>
            <a:ext cx="4263254" cy="182440"/>
            <a:chOff x="3340100" y="5757863"/>
            <a:chExt cx="555625" cy="153988"/>
          </a:xfrm>
        </p:grpSpPr>
        <p:sp>
          <p:nvSpPr>
            <p:cNvPr id="144" name="Line 6">
              <a:extLst>
                <a:ext uri="{FF2B5EF4-FFF2-40B4-BE49-F238E27FC236}">
                  <a16:creationId xmlns:a16="http://schemas.microsoft.com/office/drawing/2014/main" id="{737B0A71-13B2-4935-982A-D11ACEF434C2}"/>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45" name="Line 5">
              <a:extLst>
                <a:ext uri="{FF2B5EF4-FFF2-40B4-BE49-F238E27FC236}">
                  <a16:creationId xmlns:a16="http://schemas.microsoft.com/office/drawing/2014/main" id="{2935915C-01A9-4120-952E-D12BEA1B5091}"/>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46" name="Line 7">
              <a:extLst>
                <a:ext uri="{FF2B5EF4-FFF2-40B4-BE49-F238E27FC236}">
                  <a16:creationId xmlns:a16="http://schemas.microsoft.com/office/drawing/2014/main" id="{8A8164F0-683B-4B0B-B00F-99CF60A7E818}"/>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sp>
        <p:nvSpPr>
          <p:cNvPr id="148" name="Oval 147">
            <a:extLst>
              <a:ext uri="{FF2B5EF4-FFF2-40B4-BE49-F238E27FC236}">
                <a16:creationId xmlns:a16="http://schemas.microsoft.com/office/drawing/2014/main" id="{D1EC9936-5A1D-4FE5-B033-C8C49EF5BC1C}"/>
              </a:ext>
            </a:extLst>
          </p:cNvPr>
          <p:cNvSpPr/>
          <p:nvPr/>
        </p:nvSpPr>
        <p:spPr>
          <a:xfrm>
            <a:off x="3992516" y="2914708"/>
            <a:ext cx="271028" cy="27102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BBF1B78F-E8DA-4B16-82DA-EF1D844A3CA6}"/>
              </a:ext>
            </a:extLst>
          </p:cNvPr>
          <p:cNvSpPr/>
          <p:nvPr/>
        </p:nvSpPr>
        <p:spPr>
          <a:xfrm>
            <a:off x="4472619" y="2264727"/>
            <a:ext cx="271028" cy="27102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FD05ED14-E122-4AF0-B6D1-C5D9FA693A63}"/>
              </a:ext>
            </a:extLst>
          </p:cNvPr>
          <p:cNvSpPr/>
          <p:nvPr/>
        </p:nvSpPr>
        <p:spPr>
          <a:xfrm>
            <a:off x="5935002" y="1468271"/>
            <a:ext cx="271028" cy="27102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ctagon 150">
            <a:extLst>
              <a:ext uri="{FF2B5EF4-FFF2-40B4-BE49-F238E27FC236}">
                <a16:creationId xmlns:a16="http://schemas.microsoft.com/office/drawing/2014/main" id="{31C7012B-02BD-42E0-8C12-E7008199BBBF}"/>
              </a:ext>
            </a:extLst>
          </p:cNvPr>
          <p:cNvSpPr/>
          <p:nvPr/>
        </p:nvSpPr>
        <p:spPr>
          <a:xfrm>
            <a:off x="8773305" y="764934"/>
            <a:ext cx="284362" cy="284362"/>
          </a:xfrm>
          <a:prstGeom prst="octagon">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ctagon 151">
            <a:extLst>
              <a:ext uri="{FF2B5EF4-FFF2-40B4-BE49-F238E27FC236}">
                <a16:creationId xmlns:a16="http://schemas.microsoft.com/office/drawing/2014/main" id="{21D5FA1C-D5A2-4E36-84BC-D8A497442449}"/>
              </a:ext>
            </a:extLst>
          </p:cNvPr>
          <p:cNvSpPr/>
          <p:nvPr/>
        </p:nvSpPr>
        <p:spPr>
          <a:xfrm>
            <a:off x="8751080" y="1451720"/>
            <a:ext cx="284362" cy="284362"/>
          </a:xfrm>
          <a:prstGeom prst="octagon">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a:extLst>
              <a:ext uri="{FF2B5EF4-FFF2-40B4-BE49-F238E27FC236}">
                <a16:creationId xmlns:a16="http://schemas.microsoft.com/office/drawing/2014/main" id="{AEEFC791-0174-4B8C-8529-28963874940B}"/>
              </a:ext>
            </a:extLst>
          </p:cNvPr>
          <p:cNvSpPr/>
          <p:nvPr/>
        </p:nvSpPr>
        <p:spPr>
          <a:xfrm>
            <a:off x="7322738" y="2264727"/>
            <a:ext cx="271028" cy="27102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ctagon 76">
            <a:extLst>
              <a:ext uri="{FF2B5EF4-FFF2-40B4-BE49-F238E27FC236}">
                <a16:creationId xmlns:a16="http://schemas.microsoft.com/office/drawing/2014/main" id="{A7D791AC-80B7-49F6-B0E9-2055A88728DB}"/>
              </a:ext>
            </a:extLst>
          </p:cNvPr>
          <p:cNvSpPr/>
          <p:nvPr/>
        </p:nvSpPr>
        <p:spPr>
          <a:xfrm>
            <a:off x="8754282" y="2264727"/>
            <a:ext cx="284362" cy="284362"/>
          </a:xfrm>
          <a:prstGeom prst="octagon">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ctagon 77">
            <a:extLst>
              <a:ext uri="{FF2B5EF4-FFF2-40B4-BE49-F238E27FC236}">
                <a16:creationId xmlns:a16="http://schemas.microsoft.com/office/drawing/2014/main" id="{92355430-C2FD-4D07-A94A-9D3D66DF24E7}"/>
              </a:ext>
            </a:extLst>
          </p:cNvPr>
          <p:cNvSpPr/>
          <p:nvPr/>
        </p:nvSpPr>
        <p:spPr>
          <a:xfrm>
            <a:off x="8229920" y="2914708"/>
            <a:ext cx="284362" cy="284362"/>
          </a:xfrm>
          <a:prstGeom prst="octagon">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906F7257-5E9D-4F46-87DC-A258FDA26541}"/>
              </a:ext>
            </a:extLst>
          </p:cNvPr>
          <p:cNvSpPr/>
          <p:nvPr/>
        </p:nvSpPr>
        <p:spPr>
          <a:xfrm>
            <a:off x="7549236" y="3549525"/>
            <a:ext cx="497654" cy="511726"/>
          </a:xfrm>
          <a:prstGeom prst="roundRect">
            <a:avLst/>
          </a:prstGeom>
          <a:noFill/>
          <a:ln w="381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cxnSp>
        <p:nvCxnSpPr>
          <p:cNvPr id="4" name="Connector: Curved 3">
            <a:extLst>
              <a:ext uri="{FF2B5EF4-FFF2-40B4-BE49-F238E27FC236}">
                <a16:creationId xmlns:a16="http://schemas.microsoft.com/office/drawing/2014/main" id="{F99CA70C-1625-4450-87D3-25E79EEEA11D}"/>
              </a:ext>
            </a:extLst>
          </p:cNvPr>
          <p:cNvCxnSpPr>
            <a:stCxn id="8" idx="2"/>
            <a:endCxn id="2" idx="2"/>
          </p:cNvCxnSpPr>
          <p:nvPr/>
        </p:nvCxnSpPr>
        <p:spPr>
          <a:xfrm rot="16200000" flipH="1">
            <a:off x="5613202" y="1876390"/>
            <a:ext cx="87854" cy="4281867"/>
          </a:xfrm>
          <a:prstGeom prst="curvedConnector3">
            <a:avLst>
              <a:gd name="adj1" fmla="val 360204"/>
            </a:avLst>
          </a:prstGeom>
          <a:ln w="28575">
            <a:tailEnd type="triangle"/>
          </a:ln>
        </p:spPr>
        <p:style>
          <a:lnRef idx="1">
            <a:schemeClr val="accent2"/>
          </a:lnRef>
          <a:fillRef idx="0">
            <a:schemeClr val="accent2"/>
          </a:fillRef>
          <a:effectRef idx="0">
            <a:schemeClr val="accent2"/>
          </a:effectRef>
          <a:fontRef idx="minor">
            <a:schemeClr val="tx1"/>
          </a:fontRef>
        </p:style>
      </p:cxnSp>
      <p:grpSp>
        <p:nvGrpSpPr>
          <p:cNvPr id="103" name="Gruppo 103">
            <a:extLst>
              <a:ext uri="{FF2B5EF4-FFF2-40B4-BE49-F238E27FC236}">
                <a16:creationId xmlns:a16="http://schemas.microsoft.com/office/drawing/2014/main" id="{163D0BF4-ACA5-425F-A4AD-C23971313779}"/>
              </a:ext>
            </a:extLst>
          </p:cNvPr>
          <p:cNvGrpSpPr/>
          <p:nvPr/>
        </p:nvGrpSpPr>
        <p:grpSpPr>
          <a:xfrm>
            <a:off x="3296882" y="5350543"/>
            <a:ext cx="4744979" cy="182440"/>
            <a:chOff x="3340100" y="5757863"/>
            <a:chExt cx="555625" cy="153988"/>
          </a:xfrm>
        </p:grpSpPr>
        <p:sp>
          <p:nvSpPr>
            <p:cNvPr id="105" name="Line 6">
              <a:extLst>
                <a:ext uri="{FF2B5EF4-FFF2-40B4-BE49-F238E27FC236}">
                  <a16:creationId xmlns:a16="http://schemas.microsoft.com/office/drawing/2014/main" id="{DB65C4C7-127E-4BC0-8F34-A26C18D2ED15}"/>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06" name="Line 5">
              <a:extLst>
                <a:ext uri="{FF2B5EF4-FFF2-40B4-BE49-F238E27FC236}">
                  <a16:creationId xmlns:a16="http://schemas.microsoft.com/office/drawing/2014/main" id="{CAA00BC5-5C7A-48EC-AD94-B9575F7D9649}"/>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107" name="Line 7">
              <a:extLst>
                <a:ext uri="{FF2B5EF4-FFF2-40B4-BE49-F238E27FC236}">
                  <a16:creationId xmlns:a16="http://schemas.microsoft.com/office/drawing/2014/main" id="{4D897EAC-0B97-4EC5-AEA9-258447F0AB6C}"/>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sp>
        <p:nvSpPr>
          <p:cNvPr id="102" name="Rectangle: Rounded Corners 101">
            <a:extLst>
              <a:ext uri="{FF2B5EF4-FFF2-40B4-BE49-F238E27FC236}">
                <a16:creationId xmlns:a16="http://schemas.microsoft.com/office/drawing/2014/main" id="{00355C66-02F9-494D-BEAE-95A043841DE5}"/>
              </a:ext>
            </a:extLst>
          </p:cNvPr>
          <p:cNvSpPr/>
          <p:nvPr/>
        </p:nvSpPr>
        <p:spPr>
          <a:xfrm>
            <a:off x="3259176" y="3552750"/>
            <a:ext cx="497654" cy="511726"/>
          </a:xfrm>
          <a:prstGeom prst="roundRect">
            <a:avLst/>
          </a:prstGeom>
          <a:noFill/>
          <a:ln w="381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Tree>
    <p:extLst>
      <p:ext uri="{BB962C8B-B14F-4D97-AF65-F5344CB8AC3E}">
        <p14:creationId xmlns:p14="http://schemas.microsoft.com/office/powerpoint/2010/main" val="3551664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
                                        </p:tgtEl>
                                        <p:attrNameLst>
                                          <p:attrName>style.visibility</p:attrName>
                                        </p:attrNameLst>
                                      </p:cBhvr>
                                      <p:to>
                                        <p:strVal val="visible"/>
                                      </p:to>
                                    </p:set>
                                    <p:animEffect transition="in" filter="fade">
                                      <p:cBhvr>
                                        <p:cTn id="7" dur="500"/>
                                        <p:tgtEl>
                                          <p:spTgt spid="1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8"/>
                                        </p:tgtEl>
                                        <p:attrNameLst>
                                          <p:attrName>style.visibility</p:attrName>
                                        </p:attrNameLst>
                                      </p:cBhvr>
                                      <p:to>
                                        <p:strVal val="visible"/>
                                      </p:to>
                                    </p:set>
                                    <p:animEffect transition="in" filter="fade">
                                      <p:cBhvr>
                                        <p:cTn id="10" dur="500"/>
                                        <p:tgtEl>
                                          <p:spTgt spid="14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6"/>
                                        </p:tgtEl>
                                        <p:attrNameLst>
                                          <p:attrName>style.visibility</p:attrName>
                                        </p:attrNameLst>
                                      </p:cBhvr>
                                      <p:to>
                                        <p:strVal val="visible"/>
                                      </p:to>
                                    </p:set>
                                    <p:animEffect transition="in" filter="fade">
                                      <p:cBhvr>
                                        <p:cTn id="15" dur="500"/>
                                        <p:tgtEl>
                                          <p:spTgt spid="12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9"/>
                                        </p:tgtEl>
                                        <p:attrNameLst>
                                          <p:attrName>style.visibility</p:attrName>
                                        </p:attrNameLst>
                                      </p:cBhvr>
                                      <p:to>
                                        <p:strVal val="visible"/>
                                      </p:to>
                                    </p:set>
                                    <p:animEffect transition="in" filter="fade">
                                      <p:cBhvr>
                                        <p:cTn id="18" dur="500"/>
                                        <p:tgtEl>
                                          <p:spTgt spid="14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30"/>
                                        </p:tgtEl>
                                        <p:attrNameLst>
                                          <p:attrName>style.visibility</p:attrName>
                                        </p:attrNameLst>
                                      </p:cBhvr>
                                      <p:to>
                                        <p:strVal val="visible"/>
                                      </p:to>
                                    </p:set>
                                    <p:animEffect transition="in" filter="fade">
                                      <p:cBhvr>
                                        <p:cTn id="23" dur="500"/>
                                        <p:tgtEl>
                                          <p:spTgt spid="130"/>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50"/>
                                        </p:tgtEl>
                                        <p:attrNameLst>
                                          <p:attrName>style.visibility</p:attrName>
                                        </p:attrNameLst>
                                      </p:cBhvr>
                                      <p:to>
                                        <p:strVal val="visible"/>
                                      </p:to>
                                    </p:set>
                                    <p:animEffect transition="in" filter="fade">
                                      <p:cBhvr>
                                        <p:cTn id="26" dur="500"/>
                                        <p:tgtEl>
                                          <p:spTgt spid="15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34"/>
                                        </p:tgtEl>
                                        <p:attrNameLst>
                                          <p:attrName>style.visibility</p:attrName>
                                        </p:attrNameLst>
                                      </p:cBhvr>
                                      <p:to>
                                        <p:strVal val="visible"/>
                                      </p:to>
                                    </p:set>
                                    <p:animEffect transition="in" filter="fade">
                                      <p:cBhvr>
                                        <p:cTn id="31" dur="500"/>
                                        <p:tgtEl>
                                          <p:spTgt spid="13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51"/>
                                        </p:tgtEl>
                                        <p:attrNameLst>
                                          <p:attrName>style.visibility</p:attrName>
                                        </p:attrNameLst>
                                      </p:cBhvr>
                                      <p:to>
                                        <p:strVal val="visible"/>
                                      </p:to>
                                    </p:set>
                                    <p:animEffect transition="in" filter="fade">
                                      <p:cBhvr>
                                        <p:cTn id="34" dur="500"/>
                                        <p:tgtEl>
                                          <p:spTgt spid="15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52"/>
                                        </p:tgtEl>
                                        <p:attrNameLst>
                                          <p:attrName>style.visibility</p:attrName>
                                        </p:attrNameLst>
                                      </p:cBhvr>
                                      <p:to>
                                        <p:strVal val="visible"/>
                                      </p:to>
                                    </p:set>
                                    <p:animEffect transition="in" filter="fade">
                                      <p:cBhvr>
                                        <p:cTn id="39" dur="500"/>
                                        <p:tgtEl>
                                          <p:spTgt spid="152"/>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43"/>
                                        </p:tgtEl>
                                        <p:attrNameLst>
                                          <p:attrName>style.visibility</p:attrName>
                                        </p:attrNameLst>
                                      </p:cBhvr>
                                      <p:to>
                                        <p:strVal val="visible"/>
                                      </p:to>
                                    </p:set>
                                    <p:animEffect transition="in" filter="fade">
                                      <p:cBhvr>
                                        <p:cTn id="44" dur="500"/>
                                        <p:tgtEl>
                                          <p:spTgt spid="143"/>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54"/>
                                        </p:tgtEl>
                                        <p:attrNameLst>
                                          <p:attrName>style.visibility</p:attrName>
                                        </p:attrNameLst>
                                      </p:cBhvr>
                                      <p:to>
                                        <p:strVal val="visible"/>
                                      </p:to>
                                    </p:set>
                                    <p:animEffect transition="in" filter="fade">
                                      <p:cBhvr>
                                        <p:cTn id="47" dur="500"/>
                                        <p:tgtEl>
                                          <p:spTgt spid="15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7"/>
                                        </p:tgtEl>
                                        <p:attrNameLst>
                                          <p:attrName>style.visibility</p:attrName>
                                        </p:attrNameLst>
                                      </p:cBhvr>
                                      <p:to>
                                        <p:strVal val="visible"/>
                                      </p:to>
                                    </p:set>
                                    <p:animEffect transition="in" filter="fade">
                                      <p:cBhvr>
                                        <p:cTn id="52" dur="500"/>
                                        <p:tgtEl>
                                          <p:spTgt spid="7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78"/>
                                        </p:tgtEl>
                                        <p:attrNameLst>
                                          <p:attrName>style.visibility</p:attrName>
                                        </p:attrNameLst>
                                      </p:cBhvr>
                                      <p:to>
                                        <p:strVal val="visible"/>
                                      </p:to>
                                    </p:set>
                                    <p:animEffect transition="in" filter="fade">
                                      <p:cBhvr>
                                        <p:cTn id="57" dur="500"/>
                                        <p:tgtEl>
                                          <p:spTgt spid="7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03"/>
                                        </p:tgtEl>
                                        <p:attrNameLst>
                                          <p:attrName>style.visibility</p:attrName>
                                        </p:attrNameLst>
                                      </p:cBhvr>
                                      <p:to>
                                        <p:strVal val="visible"/>
                                      </p:to>
                                    </p:set>
                                    <p:animEffect transition="in" filter="fade">
                                      <p:cBhvr>
                                        <p:cTn id="62" dur="500"/>
                                        <p:tgtEl>
                                          <p:spTgt spid="10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
                                        </p:tgtEl>
                                        <p:attrNameLst>
                                          <p:attrName>style.visibility</p:attrName>
                                        </p:attrNameLst>
                                      </p:cBhvr>
                                      <p:to>
                                        <p:strVal val="visible"/>
                                      </p:to>
                                    </p:set>
                                    <p:animEffect transition="in" filter="fade">
                                      <p:cBhvr>
                                        <p:cTn id="67" dur="500"/>
                                        <p:tgtEl>
                                          <p:spTgt spid="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nodeType="clickEffect">
                                  <p:stCondLst>
                                    <p:cond delay="0"/>
                                  </p:stCondLst>
                                  <p:childTnLst>
                                    <p:animEffect transition="out" filter="fade">
                                      <p:cBhvr>
                                        <p:cTn id="71" dur="500"/>
                                        <p:tgtEl>
                                          <p:spTgt spid="122"/>
                                        </p:tgtEl>
                                      </p:cBhvr>
                                    </p:animEffect>
                                    <p:set>
                                      <p:cBhvr>
                                        <p:cTn id="72" dur="1" fill="hold">
                                          <p:stCondLst>
                                            <p:cond delay="499"/>
                                          </p:stCondLst>
                                        </p:cTn>
                                        <p:tgtEl>
                                          <p:spTgt spid="122"/>
                                        </p:tgtEl>
                                        <p:attrNameLst>
                                          <p:attrName>style.visibility</p:attrName>
                                        </p:attrNameLst>
                                      </p:cBhvr>
                                      <p:to>
                                        <p:strVal val="hidden"/>
                                      </p:to>
                                    </p:set>
                                  </p:childTnLst>
                                </p:cTn>
                              </p:par>
                              <p:par>
                                <p:cTn id="73" presetID="10" presetClass="entr" presetSubtype="0" fill="hold" nodeType="withEffect">
                                  <p:stCondLst>
                                    <p:cond delay="0"/>
                                  </p:stCondLst>
                                  <p:childTnLst>
                                    <p:set>
                                      <p:cBhvr>
                                        <p:cTn id="74" dur="1" fill="hold">
                                          <p:stCondLst>
                                            <p:cond delay="0"/>
                                          </p:stCondLst>
                                        </p:cTn>
                                        <p:tgtEl>
                                          <p:spTgt spid="4"/>
                                        </p:tgtEl>
                                        <p:attrNameLst>
                                          <p:attrName>style.visibility</p:attrName>
                                        </p:attrNameLst>
                                      </p:cBhvr>
                                      <p:to>
                                        <p:strVal val="visible"/>
                                      </p:to>
                                    </p:set>
                                    <p:animEffect transition="in" filter="fade">
                                      <p:cBhvr>
                                        <p:cTn id="7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 grpId="0" animBg="1"/>
      <p:bldP spid="149" grpId="0" animBg="1"/>
      <p:bldP spid="150" grpId="0" animBg="1"/>
      <p:bldP spid="151" grpId="0" animBg="1"/>
      <p:bldP spid="152" grpId="0" animBg="1"/>
      <p:bldP spid="154" grpId="0" animBg="1"/>
      <p:bldP spid="77" grpId="0" animBg="1"/>
      <p:bldP spid="78" grpId="0" animBg="1"/>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Content Placeholder 4" descr="Text&#10;&#10;Description automatically generated">
            <a:extLst>
              <a:ext uri="{FF2B5EF4-FFF2-40B4-BE49-F238E27FC236}">
                <a16:creationId xmlns:a16="http://schemas.microsoft.com/office/drawing/2014/main" id="{FBBFEBD6-8694-4BA0-8B7B-FDDB07EC6CB8}"/>
              </a:ext>
            </a:extLst>
          </p:cNvPr>
          <p:cNvPicPr>
            <a:picLocks noChangeAspect="1"/>
          </p:cNvPicPr>
          <p:nvPr/>
        </p:nvPicPr>
        <p:blipFill rotWithShape="1">
          <a:blip r:embed="rId3">
            <a:extLst>
              <a:ext uri="{28A0092B-C50C-407E-A947-70E740481C1C}">
                <a14:useLocalDpi xmlns:a14="http://schemas.microsoft.com/office/drawing/2010/main" val="0"/>
              </a:ext>
            </a:extLst>
          </a:blip>
          <a:srcRect t="5471" r="88899"/>
          <a:stretch/>
        </p:blipFill>
        <p:spPr>
          <a:xfrm>
            <a:off x="8493440" y="33089"/>
            <a:ext cx="636574" cy="6788292"/>
          </a:xfrm>
          <a:prstGeom prst="rect">
            <a:avLst/>
          </a:prstGeom>
        </p:spPr>
      </p:pic>
      <p:sp>
        <p:nvSpPr>
          <p:cNvPr id="33" name="TextBox 32">
            <a:extLst>
              <a:ext uri="{FF2B5EF4-FFF2-40B4-BE49-F238E27FC236}">
                <a16:creationId xmlns:a16="http://schemas.microsoft.com/office/drawing/2014/main" id="{7FE6C030-A38F-4F80-914F-84E8E81AF289}"/>
              </a:ext>
            </a:extLst>
          </p:cNvPr>
          <p:cNvSpPr txBox="1"/>
          <p:nvPr/>
        </p:nvSpPr>
        <p:spPr>
          <a:xfrm>
            <a:off x="8267469" y="85158"/>
            <a:ext cx="423108" cy="7248138"/>
          </a:xfrm>
          <a:prstGeom prst="rect">
            <a:avLst/>
          </a:prstGeom>
          <a:noFill/>
        </p:spPr>
        <p:txBody>
          <a:bodyPr wrap="square" rtlCol="0">
            <a:spAutoFit/>
          </a:bodyPr>
          <a:lstStyle/>
          <a:p>
            <a:pPr algn="ctr"/>
            <a:r>
              <a:rPr lang="en-US" sz="1490" b="1" dirty="0">
                <a:latin typeface="Cambria Math" panose="02040503050406030204" pitchFamily="18" charset="0"/>
                <a:ea typeface="Cambria Math" panose="02040503050406030204" pitchFamily="18" charset="0"/>
                <a:cs typeface="Courier New" panose="02070309020205020404" pitchFamily="49" charset="0"/>
              </a:rPr>
              <a:t>BV</a:t>
            </a:r>
          </a:p>
          <a:p>
            <a:pPr algn="ctr"/>
            <a:endParaRPr lang="en-US" sz="1490" dirty="0">
              <a:latin typeface="Cambria Math" panose="02040503050406030204" pitchFamily="18" charset="0"/>
              <a:ea typeface="Cambria Math" panose="02040503050406030204" pitchFamily="18" charset="0"/>
              <a:cs typeface="Courier New" panose="02070309020205020404" pitchFamily="49" charset="0"/>
            </a:endParaRP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1</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0</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0</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0</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0</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0</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1</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1</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0</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1</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1</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1</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a:t>
            </a:r>
          </a:p>
          <a:p>
            <a:pPr algn="ctr"/>
            <a:r>
              <a:rPr lang="en-US" sz="1490" dirty="0">
                <a:latin typeface="Cambria Math" panose="02040503050406030204" pitchFamily="18" charset="0"/>
                <a:ea typeface="Cambria Math" panose="02040503050406030204" pitchFamily="18" charset="0"/>
                <a:cs typeface="Courier New" panose="02070309020205020404" pitchFamily="49" charset="0"/>
              </a:rPr>
              <a:t>0</a:t>
            </a:r>
          </a:p>
          <a:p>
            <a:pPr algn="ctr"/>
            <a:endParaRPr lang="en-US" sz="1490" dirty="0">
              <a:latin typeface="Cambria Math" panose="02040503050406030204" pitchFamily="18" charset="0"/>
              <a:ea typeface="Cambria Math" panose="02040503050406030204" pitchFamily="18" charset="0"/>
              <a:cs typeface="Courier New" panose="02070309020205020404" pitchFamily="49" charset="0"/>
            </a:endParaRPr>
          </a:p>
          <a:p>
            <a:pPr algn="ctr"/>
            <a:endParaRPr lang="en-US" sz="1490" dirty="0">
              <a:latin typeface="Cambria Math" panose="02040503050406030204" pitchFamily="18" charset="0"/>
              <a:ea typeface="Cambria Math" panose="02040503050406030204" pitchFamily="18" charset="0"/>
              <a:cs typeface="Courier New" panose="02070309020205020404" pitchFamily="49" charset="0"/>
            </a:endParaRPr>
          </a:p>
        </p:txBody>
      </p:sp>
      <p:sp>
        <p:nvSpPr>
          <p:cNvPr id="34" name="Content Placeholder 5">
            <a:extLst>
              <a:ext uri="{FF2B5EF4-FFF2-40B4-BE49-F238E27FC236}">
                <a16:creationId xmlns:a16="http://schemas.microsoft.com/office/drawing/2014/main" id="{7267BDAC-8B8F-4B98-80B8-EC36316CEF51}"/>
              </a:ext>
            </a:extLst>
          </p:cNvPr>
          <p:cNvSpPr txBox="1">
            <a:spLocks/>
          </p:cNvSpPr>
          <p:nvPr/>
        </p:nvSpPr>
        <p:spPr>
          <a:xfrm>
            <a:off x="196342" y="876389"/>
            <a:ext cx="2688865" cy="36666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b="1" dirty="0">
                <a:solidFill>
                  <a:srgbClr val="FFFFFF"/>
                </a:solidFill>
                <a:latin typeface="+mj-lt"/>
              </a:rPr>
              <a:t>E.g., Find SA[3]: (25)</a:t>
            </a:r>
          </a:p>
        </p:txBody>
      </p:sp>
      <p:sp>
        <p:nvSpPr>
          <p:cNvPr id="36" name="TextBox 35">
            <a:extLst>
              <a:ext uri="{FF2B5EF4-FFF2-40B4-BE49-F238E27FC236}">
                <a16:creationId xmlns:a16="http://schemas.microsoft.com/office/drawing/2014/main" id="{1569E2D2-F886-4C7B-A2FA-FA363BF2ED64}"/>
              </a:ext>
            </a:extLst>
          </p:cNvPr>
          <p:cNvSpPr txBox="1"/>
          <p:nvPr/>
        </p:nvSpPr>
        <p:spPr>
          <a:xfrm>
            <a:off x="196342" y="1243057"/>
            <a:ext cx="2705711" cy="1631216"/>
          </a:xfrm>
          <a:prstGeom prst="rect">
            <a:avLst/>
          </a:prstGeom>
          <a:noFill/>
        </p:spPr>
        <p:txBody>
          <a:bodyPr wrap="square" rtlCol="0">
            <a:spAutoFit/>
          </a:bodyPr>
          <a:lstStyle/>
          <a:p>
            <a:r>
              <a:rPr lang="en-US" sz="2000" dirty="0">
                <a:solidFill>
                  <a:schemeClr val="bg1"/>
                </a:solidFill>
                <a:latin typeface="+mj-lt"/>
              </a:rPr>
              <a:t>Previous end: 26</a:t>
            </a:r>
          </a:p>
          <a:p>
            <a:r>
              <a:rPr lang="en-US" sz="2000" dirty="0">
                <a:solidFill>
                  <a:schemeClr val="bg1"/>
                </a:solidFill>
                <a:latin typeface="+mj-lt"/>
              </a:rPr>
              <a:t>Predecessor: 26</a:t>
            </a:r>
          </a:p>
          <a:p>
            <a:r>
              <a:rPr lang="en-US" sz="2000" dirty="0">
                <a:solidFill>
                  <a:schemeClr val="bg1"/>
                </a:solidFill>
                <a:latin typeface="+mj-lt"/>
              </a:rPr>
              <a:t>Distance: 3</a:t>
            </a:r>
          </a:p>
          <a:p>
            <a:r>
              <a:rPr lang="en-US" sz="2000" dirty="0">
                <a:solidFill>
                  <a:schemeClr val="bg1"/>
                </a:solidFill>
                <a:latin typeface="+mj-lt"/>
              </a:rPr>
              <a:t>Cost: 0</a:t>
            </a:r>
          </a:p>
          <a:p>
            <a:r>
              <a:rPr lang="en-US" sz="2000" dirty="0">
                <a:solidFill>
                  <a:schemeClr val="bg1"/>
                </a:solidFill>
                <a:latin typeface="+mj-lt"/>
              </a:rPr>
              <a:t>In cycle? True.</a:t>
            </a:r>
          </a:p>
        </p:txBody>
      </p:sp>
      <p:sp>
        <p:nvSpPr>
          <p:cNvPr id="45" name="TextBox 44">
            <a:extLst>
              <a:ext uri="{FF2B5EF4-FFF2-40B4-BE49-F238E27FC236}">
                <a16:creationId xmlns:a16="http://schemas.microsoft.com/office/drawing/2014/main" id="{8BDD22FA-27CA-4BFB-BCA1-2D893CD0986F}"/>
              </a:ext>
            </a:extLst>
          </p:cNvPr>
          <p:cNvSpPr txBox="1"/>
          <p:nvPr/>
        </p:nvSpPr>
        <p:spPr>
          <a:xfrm>
            <a:off x="196342" y="3148915"/>
            <a:ext cx="2705711" cy="1323439"/>
          </a:xfrm>
          <a:prstGeom prst="rect">
            <a:avLst/>
          </a:prstGeom>
          <a:noFill/>
        </p:spPr>
        <p:txBody>
          <a:bodyPr wrap="square" rtlCol="0">
            <a:spAutoFit/>
          </a:bodyPr>
          <a:lstStyle/>
          <a:p>
            <a:r>
              <a:rPr lang="en-US" sz="2000" dirty="0">
                <a:solidFill>
                  <a:schemeClr val="bg1"/>
                </a:solidFill>
                <a:latin typeface="+mj-lt"/>
              </a:rPr>
              <a:t>Next sample: 16</a:t>
            </a:r>
          </a:p>
          <a:p>
            <a:r>
              <a:rPr lang="en-US" sz="2000" dirty="0">
                <a:solidFill>
                  <a:schemeClr val="bg1"/>
                </a:solidFill>
                <a:latin typeface="+mj-lt"/>
              </a:rPr>
              <a:t>Predecessor: 14</a:t>
            </a:r>
          </a:p>
          <a:p>
            <a:r>
              <a:rPr lang="en-US" sz="2000" dirty="0">
                <a:solidFill>
                  <a:schemeClr val="bg1"/>
                </a:solidFill>
                <a:latin typeface="+mj-lt"/>
              </a:rPr>
              <a:t>In cycle? No.</a:t>
            </a:r>
          </a:p>
          <a:p>
            <a:r>
              <a:rPr lang="en-US" sz="2000" dirty="0">
                <a:solidFill>
                  <a:schemeClr val="bg1"/>
                </a:solidFill>
                <a:latin typeface="+mj-lt"/>
              </a:rPr>
              <a:t>Use Phi</a:t>
            </a:r>
            <a:r>
              <a:rPr lang="en-US" sz="2000" baseline="30000" dirty="0">
                <a:solidFill>
                  <a:schemeClr val="bg1"/>
                </a:solidFill>
                <a:latin typeface="+mj-lt"/>
              </a:rPr>
              <a:t>-1</a:t>
            </a:r>
            <a:r>
              <a:rPr lang="en-US" sz="2000" dirty="0">
                <a:solidFill>
                  <a:schemeClr val="bg1"/>
                </a:solidFill>
                <a:latin typeface="+mj-lt"/>
              </a:rPr>
              <a:t>.</a:t>
            </a:r>
          </a:p>
        </p:txBody>
      </p:sp>
      <p:sp>
        <p:nvSpPr>
          <p:cNvPr id="47" name="Title 5">
            <a:extLst>
              <a:ext uri="{FF2B5EF4-FFF2-40B4-BE49-F238E27FC236}">
                <a16:creationId xmlns:a16="http://schemas.microsoft.com/office/drawing/2014/main" id="{044A7563-9461-4D8F-9E92-2CB47781D52A}"/>
              </a:ext>
            </a:extLst>
          </p:cNvPr>
          <p:cNvSpPr txBox="1">
            <a:spLocks/>
          </p:cNvSpPr>
          <p:nvPr/>
        </p:nvSpPr>
        <p:spPr>
          <a:xfrm>
            <a:off x="200024" y="194309"/>
            <a:ext cx="3019425" cy="527283"/>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3600" b="0" kern="1200" spc="-50" baseline="0">
                <a:solidFill>
                  <a:srgbClr val="FFFFFF"/>
                </a:solidFill>
                <a:latin typeface="+mj-lt"/>
                <a:ea typeface="+mj-ea"/>
                <a:cs typeface="+mj-cs"/>
              </a:defRPr>
            </a:lvl1pPr>
          </a:lstStyle>
          <a:p>
            <a:r>
              <a:rPr lang="en-US" sz="2700" dirty="0"/>
              <a:t>New Query Process</a:t>
            </a:r>
          </a:p>
        </p:txBody>
      </p:sp>
      <p:sp>
        <p:nvSpPr>
          <p:cNvPr id="48" name="Text Placeholder 7">
            <a:extLst>
              <a:ext uri="{FF2B5EF4-FFF2-40B4-BE49-F238E27FC236}">
                <a16:creationId xmlns:a16="http://schemas.microsoft.com/office/drawing/2014/main" id="{42A1C7D4-CBC5-48DC-85A6-F6C1E0523AA5}"/>
              </a:ext>
            </a:extLst>
          </p:cNvPr>
          <p:cNvSpPr txBox="1">
            <a:spLocks/>
          </p:cNvSpPr>
          <p:nvPr/>
        </p:nvSpPr>
        <p:spPr>
          <a:xfrm>
            <a:off x="200025" y="1038226"/>
            <a:ext cx="2720209" cy="5476874"/>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1500" kern="1200">
                <a:solidFill>
                  <a:srgbClr val="FFFFFF"/>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itchFamily="34"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itchFamily="34"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1"/>
              </a:buClr>
              <a:buFont typeface="Calibri" pitchFamily="34" charset="0"/>
              <a:buNone/>
              <a:defRPr sz="900" kern="1200">
                <a:solidFill>
                  <a:schemeClr val="tx1">
                    <a:lumMod val="75000"/>
                    <a:lumOff val="25000"/>
                  </a:schemeClr>
                </a:solidFill>
                <a:latin typeface="+mn-lt"/>
                <a:ea typeface="+mn-ea"/>
                <a:cs typeface="+mn-cs"/>
              </a:defRPr>
            </a:lvl9pPr>
          </a:lstStyle>
          <a:p>
            <a:endParaRPr lang="en-US" sz="2100" dirty="0">
              <a:latin typeface="+mj-lt"/>
            </a:endParaRPr>
          </a:p>
        </p:txBody>
      </p:sp>
      <p:sp>
        <p:nvSpPr>
          <p:cNvPr id="2" name="Slide Number Placeholder 1">
            <a:extLst>
              <a:ext uri="{FF2B5EF4-FFF2-40B4-BE49-F238E27FC236}">
                <a16:creationId xmlns:a16="http://schemas.microsoft.com/office/drawing/2014/main" id="{D2ECFD54-9CB0-487A-8EF7-5BE97B4E33FE}"/>
              </a:ext>
            </a:extLst>
          </p:cNvPr>
          <p:cNvSpPr>
            <a:spLocks noGrp="1"/>
          </p:cNvSpPr>
          <p:nvPr>
            <p:ph type="sldNum" sz="quarter" idx="12"/>
          </p:nvPr>
        </p:nvSpPr>
        <p:spPr>
          <a:xfrm>
            <a:off x="2501893" y="6456256"/>
            <a:ext cx="984019" cy="365125"/>
          </a:xfrm>
        </p:spPr>
        <p:txBody>
          <a:bodyPr/>
          <a:lstStyle/>
          <a:p>
            <a:fld id="{2F7B530C-006E-4E40-83A9-0D679570FF2D}" type="slidenum">
              <a:rPr lang="en-US" smtClean="0"/>
              <a:t>15</a:t>
            </a:fld>
            <a:endParaRPr lang="en-US" dirty="0"/>
          </a:p>
        </p:txBody>
      </p:sp>
      <p:sp>
        <p:nvSpPr>
          <p:cNvPr id="49" name="Rectangle: Rounded Corners 48">
            <a:extLst>
              <a:ext uri="{FF2B5EF4-FFF2-40B4-BE49-F238E27FC236}">
                <a16:creationId xmlns:a16="http://schemas.microsoft.com/office/drawing/2014/main" id="{DECE5FD5-DC78-42AC-A9E6-8AE2C910B999}"/>
              </a:ext>
            </a:extLst>
          </p:cNvPr>
          <p:cNvSpPr/>
          <p:nvPr/>
        </p:nvSpPr>
        <p:spPr>
          <a:xfrm>
            <a:off x="3332631" y="3255255"/>
            <a:ext cx="581994" cy="58199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5,1</a:t>
            </a:r>
          </a:p>
        </p:txBody>
      </p:sp>
      <p:sp>
        <p:nvSpPr>
          <p:cNvPr id="50" name="Rectangle: Rounded Corners 49">
            <a:extLst>
              <a:ext uri="{FF2B5EF4-FFF2-40B4-BE49-F238E27FC236}">
                <a16:creationId xmlns:a16="http://schemas.microsoft.com/office/drawing/2014/main" id="{F3C6C739-2BF4-4E48-9A69-B4E6D7DFB0DE}"/>
              </a:ext>
            </a:extLst>
          </p:cNvPr>
          <p:cNvSpPr/>
          <p:nvPr/>
        </p:nvSpPr>
        <p:spPr>
          <a:xfrm>
            <a:off x="4179370" y="3255255"/>
            <a:ext cx="581994" cy="58199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0,6</a:t>
            </a:r>
          </a:p>
        </p:txBody>
      </p:sp>
      <p:sp>
        <p:nvSpPr>
          <p:cNvPr id="51" name="Rectangle: Rounded Corners 50">
            <a:extLst>
              <a:ext uri="{FF2B5EF4-FFF2-40B4-BE49-F238E27FC236}">
                <a16:creationId xmlns:a16="http://schemas.microsoft.com/office/drawing/2014/main" id="{14A05BEE-1211-447F-BB78-0E0B787458DD}"/>
              </a:ext>
            </a:extLst>
          </p:cNvPr>
          <p:cNvSpPr/>
          <p:nvPr/>
        </p:nvSpPr>
        <p:spPr>
          <a:xfrm>
            <a:off x="5101619" y="2349414"/>
            <a:ext cx="581994" cy="58199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0,2</a:t>
            </a:r>
          </a:p>
        </p:txBody>
      </p:sp>
      <p:sp>
        <p:nvSpPr>
          <p:cNvPr id="52" name="Rectangle: Rounded Corners 51">
            <a:extLst>
              <a:ext uri="{FF2B5EF4-FFF2-40B4-BE49-F238E27FC236}">
                <a16:creationId xmlns:a16="http://schemas.microsoft.com/office/drawing/2014/main" id="{048D857D-3B3E-472F-8A9F-9F1B8C518155}"/>
              </a:ext>
            </a:extLst>
          </p:cNvPr>
          <p:cNvSpPr/>
          <p:nvPr/>
        </p:nvSpPr>
        <p:spPr>
          <a:xfrm>
            <a:off x="5880164" y="3239593"/>
            <a:ext cx="581994" cy="58199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2,1</a:t>
            </a:r>
          </a:p>
        </p:txBody>
      </p:sp>
      <p:sp>
        <p:nvSpPr>
          <p:cNvPr id="53" name="Rectangle: Rounded Corners 52">
            <a:extLst>
              <a:ext uri="{FF2B5EF4-FFF2-40B4-BE49-F238E27FC236}">
                <a16:creationId xmlns:a16="http://schemas.microsoft.com/office/drawing/2014/main" id="{DDD87C20-B471-407D-81D9-4206399AE311}"/>
              </a:ext>
            </a:extLst>
          </p:cNvPr>
          <p:cNvSpPr/>
          <p:nvPr/>
        </p:nvSpPr>
        <p:spPr>
          <a:xfrm>
            <a:off x="6710345" y="3255255"/>
            <a:ext cx="581994" cy="58199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0,3</a:t>
            </a:r>
          </a:p>
        </p:txBody>
      </p:sp>
      <p:sp>
        <p:nvSpPr>
          <p:cNvPr id="54" name="Rectangle: Rounded Corners 53">
            <a:extLst>
              <a:ext uri="{FF2B5EF4-FFF2-40B4-BE49-F238E27FC236}">
                <a16:creationId xmlns:a16="http://schemas.microsoft.com/office/drawing/2014/main" id="{C358606B-1913-4969-A2C5-B70E208D4706}"/>
              </a:ext>
            </a:extLst>
          </p:cNvPr>
          <p:cNvSpPr/>
          <p:nvPr/>
        </p:nvSpPr>
        <p:spPr>
          <a:xfrm>
            <a:off x="7609903" y="2340453"/>
            <a:ext cx="581994" cy="58199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4,1</a:t>
            </a:r>
          </a:p>
        </p:txBody>
      </p:sp>
      <p:sp>
        <p:nvSpPr>
          <p:cNvPr id="56" name="Rectangle: Rounded Corners 55">
            <a:extLst>
              <a:ext uri="{FF2B5EF4-FFF2-40B4-BE49-F238E27FC236}">
                <a16:creationId xmlns:a16="http://schemas.microsoft.com/office/drawing/2014/main" id="{862BAA52-45A7-4D72-B5AE-52B8BE5321A6}"/>
              </a:ext>
            </a:extLst>
          </p:cNvPr>
          <p:cNvSpPr/>
          <p:nvPr/>
        </p:nvSpPr>
        <p:spPr>
          <a:xfrm>
            <a:off x="3329072" y="2349414"/>
            <a:ext cx="1443107" cy="58199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5,1</a:t>
            </a:r>
          </a:p>
        </p:txBody>
      </p:sp>
      <p:sp>
        <p:nvSpPr>
          <p:cNvPr id="57" name="Rectangle: Rounded Corners 56">
            <a:extLst>
              <a:ext uri="{FF2B5EF4-FFF2-40B4-BE49-F238E27FC236}">
                <a16:creationId xmlns:a16="http://schemas.microsoft.com/office/drawing/2014/main" id="{E7CBE728-3E14-4CBA-9031-AF44A8157633}"/>
              </a:ext>
            </a:extLst>
          </p:cNvPr>
          <p:cNvSpPr/>
          <p:nvPr/>
        </p:nvSpPr>
        <p:spPr>
          <a:xfrm>
            <a:off x="5887675" y="2340453"/>
            <a:ext cx="1443107" cy="58199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2,1</a:t>
            </a:r>
          </a:p>
        </p:txBody>
      </p:sp>
      <p:sp>
        <p:nvSpPr>
          <p:cNvPr id="58" name="Rectangle: Rounded Corners 57">
            <a:extLst>
              <a:ext uri="{FF2B5EF4-FFF2-40B4-BE49-F238E27FC236}">
                <a16:creationId xmlns:a16="http://schemas.microsoft.com/office/drawing/2014/main" id="{6F0086DD-D23B-457F-A13B-468C69BDF940}"/>
              </a:ext>
            </a:extLst>
          </p:cNvPr>
          <p:cNvSpPr/>
          <p:nvPr/>
        </p:nvSpPr>
        <p:spPr>
          <a:xfrm>
            <a:off x="3329367" y="1441994"/>
            <a:ext cx="2304222" cy="653258"/>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5,-3</a:t>
            </a:r>
          </a:p>
        </p:txBody>
      </p:sp>
      <p:sp>
        <p:nvSpPr>
          <p:cNvPr id="59" name="Rectangle: Rounded Corners 58">
            <a:extLst>
              <a:ext uri="{FF2B5EF4-FFF2-40B4-BE49-F238E27FC236}">
                <a16:creationId xmlns:a16="http://schemas.microsoft.com/office/drawing/2014/main" id="{B2540775-2461-4BEB-B813-3D4BE4E8CF4C}"/>
              </a:ext>
            </a:extLst>
          </p:cNvPr>
          <p:cNvSpPr/>
          <p:nvPr/>
        </p:nvSpPr>
        <p:spPr>
          <a:xfrm>
            <a:off x="5886172" y="1453933"/>
            <a:ext cx="2304222" cy="653258"/>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6,-1</a:t>
            </a:r>
          </a:p>
        </p:txBody>
      </p:sp>
      <p:sp>
        <p:nvSpPr>
          <p:cNvPr id="60" name="Rectangle: Rounded Corners 59">
            <a:extLst>
              <a:ext uri="{FF2B5EF4-FFF2-40B4-BE49-F238E27FC236}">
                <a16:creationId xmlns:a16="http://schemas.microsoft.com/office/drawing/2014/main" id="{557E55E2-B06A-42F8-BE98-030179315E2E}"/>
              </a:ext>
            </a:extLst>
          </p:cNvPr>
          <p:cNvSpPr/>
          <p:nvPr/>
        </p:nvSpPr>
        <p:spPr>
          <a:xfrm>
            <a:off x="3329072" y="579120"/>
            <a:ext cx="4887559" cy="58199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11,-6</a:t>
            </a:r>
          </a:p>
        </p:txBody>
      </p:sp>
      <p:cxnSp>
        <p:nvCxnSpPr>
          <p:cNvPr id="61" name="Straight Arrow Connector 60">
            <a:extLst>
              <a:ext uri="{FF2B5EF4-FFF2-40B4-BE49-F238E27FC236}">
                <a16:creationId xmlns:a16="http://schemas.microsoft.com/office/drawing/2014/main" id="{13D7BB23-4170-491E-964B-761385F1D5E3}"/>
              </a:ext>
            </a:extLst>
          </p:cNvPr>
          <p:cNvCxnSpPr>
            <a:stCxn id="60" idx="2"/>
            <a:endCxn id="58" idx="0"/>
          </p:cNvCxnSpPr>
          <p:nvPr/>
        </p:nvCxnSpPr>
        <p:spPr>
          <a:xfrm flipH="1">
            <a:off x="4481478" y="1161114"/>
            <a:ext cx="1291374" cy="280880"/>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2" name="Straight Arrow Connector 61">
            <a:extLst>
              <a:ext uri="{FF2B5EF4-FFF2-40B4-BE49-F238E27FC236}">
                <a16:creationId xmlns:a16="http://schemas.microsoft.com/office/drawing/2014/main" id="{71FFCF53-6E8E-4107-B745-B3846FA9A755}"/>
              </a:ext>
            </a:extLst>
          </p:cNvPr>
          <p:cNvCxnSpPr>
            <a:stCxn id="60" idx="2"/>
            <a:endCxn id="59" idx="0"/>
          </p:cNvCxnSpPr>
          <p:nvPr/>
        </p:nvCxnSpPr>
        <p:spPr>
          <a:xfrm>
            <a:off x="5772852" y="1161114"/>
            <a:ext cx="1265431" cy="292819"/>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3" name="Straight Arrow Connector 62">
            <a:extLst>
              <a:ext uri="{FF2B5EF4-FFF2-40B4-BE49-F238E27FC236}">
                <a16:creationId xmlns:a16="http://schemas.microsoft.com/office/drawing/2014/main" id="{D6618416-522F-47B2-A0BF-305941B87478}"/>
              </a:ext>
            </a:extLst>
          </p:cNvPr>
          <p:cNvCxnSpPr>
            <a:stCxn id="58" idx="2"/>
            <a:endCxn id="56" idx="0"/>
          </p:cNvCxnSpPr>
          <p:nvPr/>
        </p:nvCxnSpPr>
        <p:spPr>
          <a:xfrm flipH="1">
            <a:off x="4050626" y="2095252"/>
            <a:ext cx="430852" cy="254162"/>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4" name="Straight Arrow Connector 63">
            <a:extLst>
              <a:ext uri="{FF2B5EF4-FFF2-40B4-BE49-F238E27FC236}">
                <a16:creationId xmlns:a16="http://schemas.microsoft.com/office/drawing/2014/main" id="{C2838C93-AB88-4465-B10D-516F8E264D6C}"/>
              </a:ext>
            </a:extLst>
          </p:cNvPr>
          <p:cNvCxnSpPr>
            <a:stCxn id="58" idx="2"/>
            <a:endCxn id="51" idx="0"/>
          </p:cNvCxnSpPr>
          <p:nvPr/>
        </p:nvCxnSpPr>
        <p:spPr>
          <a:xfrm>
            <a:off x="4481478" y="2095252"/>
            <a:ext cx="911138" cy="254162"/>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5" name="Straight Arrow Connector 64">
            <a:extLst>
              <a:ext uri="{FF2B5EF4-FFF2-40B4-BE49-F238E27FC236}">
                <a16:creationId xmlns:a16="http://schemas.microsoft.com/office/drawing/2014/main" id="{8605AD11-9BB2-4301-B5E2-5A082AD7B95A}"/>
              </a:ext>
            </a:extLst>
          </p:cNvPr>
          <p:cNvCxnSpPr>
            <a:cxnSpLocks/>
            <a:stCxn id="56" idx="2"/>
            <a:endCxn id="49" idx="0"/>
          </p:cNvCxnSpPr>
          <p:nvPr/>
        </p:nvCxnSpPr>
        <p:spPr>
          <a:xfrm flipH="1">
            <a:off x="3623628" y="2931408"/>
            <a:ext cx="426998" cy="323847"/>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6" name="Straight Arrow Connector 65">
            <a:extLst>
              <a:ext uri="{FF2B5EF4-FFF2-40B4-BE49-F238E27FC236}">
                <a16:creationId xmlns:a16="http://schemas.microsoft.com/office/drawing/2014/main" id="{9D84687C-D474-412B-83A6-2F8C9CFE11AB}"/>
              </a:ext>
            </a:extLst>
          </p:cNvPr>
          <p:cNvCxnSpPr>
            <a:cxnSpLocks/>
            <a:stCxn id="56" idx="2"/>
            <a:endCxn id="50" idx="0"/>
          </p:cNvCxnSpPr>
          <p:nvPr/>
        </p:nvCxnSpPr>
        <p:spPr>
          <a:xfrm>
            <a:off x="4050626" y="2931408"/>
            <a:ext cx="419741" cy="323847"/>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7" name="Straight Arrow Connector 66">
            <a:extLst>
              <a:ext uri="{FF2B5EF4-FFF2-40B4-BE49-F238E27FC236}">
                <a16:creationId xmlns:a16="http://schemas.microsoft.com/office/drawing/2014/main" id="{627701B6-D30A-4F49-B3B9-DD35B2A9FAA1}"/>
              </a:ext>
            </a:extLst>
          </p:cNvPr>
          <p:cNvCxnSpPr>
            <a:stCxn id="59" idx="2"/>
            <a:endCxn id="57" idx="0"/>
          </p:cNvCxnSpPr>
          <p:nvPr/>
        </p:nvCxnSpPr>
        <p:spPr>
          <a:xfrm flipH="1">
            <a:off x="6609229" y="2107191"/>
            <a:ext cx="429054" cy="233262"/>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8" name="Straight Arrow Connector 67">
            <a:extLst>
              <a:ext uri="{FF2B5EF4-FFF2-40B4-BE49-F238E27FC236}">
                <a16:creationId xmlns:a16="http://schemas.microsoft.com/office/drawing/2014/main" id="{DA8E8F66-FCC7-46A8-9F67-3C2CF639DE3C}"/>
              </a:ext>
            </a:extLst>
          </p:cNvPr>
          <p:cNvCxnSpPr>
            <a:stCxn id="59" idx="2"/>
            <a:endCxn id="54" idx="0"/>
          </p:cNvCxnSpPr>
          <p:nvPr/>
        </p:nvCxnSpPr>
        <p:spPr>
          <a:xfrm>
            <a:off x="7038283" y="2107191"/>
            <a:ext cx="862617" cy="233262"/>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9" name="Straight Arrow Connector 68">
            <a:extLst>
              <a:ext uri="{FF2B5EF4-FFF2-40B4-BE49-F238E27FC236}">
                <a16:creationId xmlns:a16="http://schemas.microsoft.com/office/drawing/2014/main" id="{0AD4D70D-A7EC-4B98-942F-72AD6A3F4D79}"/>
              </a:ext>
            </a:extLst>
          </p:cNvPr>
          <p:cNvCxnSpPr>
            <a:cxnSpLocks/>
            <a:stCxn id="57" idx="2"/>
            <a:endCxn id="52" idx="0"/>
          </p:cNvCxnSpPr>
          <p:nvPr/>
        </p:nvCxnSpPr>
        <p:spPr>
          <a:xfrm flipH="1">
            <a:off x="6171161" y="2922447"/>
            <a:ext cx="438068" cy="31714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70" name="Straight Arrow Connector 69">
            <a:extLst>
              <a:ext uri="{FF2B5EF4-FFF2-40B4-BE49-F238E27FC236}">
                <a16:creationId xmlns:a16="http://schemas.microsoft.com/office/drawing/2014/main" id="{5EA0BCB1-3E5E-485F-9BBF-9FA430119D70}"/>
              </a:ext>
            </a:extLst>
          </p:cNvPr>
          <p:cNvCxnSpPr>
            <a:cxnSpLocks/>
            <a:stCxn id="57" idx="2"/>
            <a:endCxn id="53" idx="0"/>
          </p:cNvCxnSpPr>
          <p:nvPr/>
        </p:nvCxnSpPr>
        <p:spPr>
          <a:xfrm>
            <a:off x="6609229" y="2922447"/>
            <a:ext cx="392113" cy="332808"/>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71" name="TextBox 70">
            <a:extLst>
              <a:ext uri="{FF2B5EF4-FFF2-40B4-BE49-F238E27FC236}">
                <a16:creationId xmlns:a16="http://schemas.microsoft.com/office/drawing/2014/main" id="{AF52E8DD-4A17-4849-9475-4AFED3B8928C}"/>
              </a:ext>
            </a:extLst>
          </p:cNvPr>
          <p:cNvSpPr txBox="1"/>
          <p:nvPr/>
        </p:nvSpPr>
        <p:spPr>
          <a:xfrm>
            <a:off x="3329072" y="3904517"/>
            <a:ext cx="581994" cy="369332"/>
          </a:xfrm>
          <a:prstGeom prst="rect">
            <a:avLst/>
          </a:prstGeom>
          <a:noFill/>
        </p:spPr>
        <p:txBody>
          <a:bodyPr wrap="square" rtlCol="0">
            <a:spAutoFit/>
          </a:bodyPr>
          <a:lstStyle/>
          <a:p>
            <a:pPr algn="ctr"/>
            <a:r>
              <a:rPr lang="en-US" dirty="0"/>
              <a:t>26</a:t>
            </a:r>
          </a:p>
        </p:txBody>
      </p:sp>
      <p:sp>
        <p:nvSpPr>
          <p:cNvPr id="72" name="TextBox 71">
            <a:extLst>
              <a:ext uri="{FF2B5EF4-FFF2-40B4-BE49-F238E27FC236}">
                <a16:creationId xmlns:a16="http://schemas.microsoft.com/office/drawing/2014/main" id="{BB681BED-CF5F-40C4-B2B7-413170E513F4}"/>
              </a:ext>
            </a:extLst>
          </p:cNvPr>
          <p:cNvSpPr txBox="1"/>
          <p:nvPr/>
        </p:nvSpPr>
        <p:spPr>
          <a:xfrm>
            <a:off x="7606626" y="2924075"/>
            <a:ext cx="581994" cy="369332"/>
          </a:xfrm>
          <a:prstGeom prst="rect">
            <a:avLst/>
          </a:prstGeom>
          <a:noFill/>
        </p:spPr>
        <p:txBody>
          <a:bodyPr wrap="square" rtlCol="0">
            <a:spAutoFit/>
          </a:bodyPr>
          <a:lstStyle/>
          <a:p>
            <a:pPr algn="ctr"/>
            <a:r>
              <a:rPr lang="en-US" dirty="0"/>
              <a:t>17</a:t>
            </a:r>
          </a:p>
        </p:txBody>
      </p:sp>
      <p:sp>
        <p:nvSpPr>
          <p:cNvPr id="73" name="TextBox 72">
            <a:extLst>
              <a:ext uri="{FF2B5EF4-FFF2-40B4-BE49-F238E27FC236}">
                <a16:creationId xmlns:a16="http://schemas.microsoft.com/office/drawing/2014/main" id="{82C89F4C-2D36-4FB4-AF39-BAAF35691498}"/>
              </a:ext>
            </a:extLst>
          </p:cNvPr>
          <p:cNvSpPr txBox="1"/>
          <p:nvPr/>
        </p:nvSpPr>
        <p:spPr>
          <a:xfrm>
            <a:off x="6705786" y="3821587"/>
            <a:ext cx="581994" cy="369332"/>
          </a:xfrm>
          <a:prstGeom prst="rect">
            <a:avLst/>
          </a:prstGeom>
          <a:noFill/>
        </p:spPr>
        <p:txBody>
          <a:bodyPr wrap="square" rtlCol="0">
            <a:spAutoFit/>
          </a:bodyPr>
          <a:lstStyle/>
          <a:p>
            <a:pPr algn="ctr"/>
            <a:r>
              <a:rPr lang="en-US" dirty="0"/>
              <a:t>0</a:t>
            </a:r>
          </a:p>
        </p:txBody>
      </p:sp>
      <p:sp>
        <p:nvSpPr>
          <p:cNvPr id="74" name="TextBox 73">
            <a:extLst>
              <a:ext uri="{FF2B5EF4-FFF2-40B4-BE49-F238E27FC236}">
                <a16:creationId xmlns:a16="http://schemas.microsoft.com/office/drawing/2014/main" id="{372F61A9-FBF6-4853-A6B0-D685A3B2D7BA}"/>
              </a:ext>
            </a:extLst>
          </p:cNvPr>
          <p:cNvSpPr txBox="1"/>
          <p:nvPr/>
        </p:nvSpPr>
        <p:spPr>
          <a:xfrm>
            <a:off x="5846916" y="3822181"/>
            <a:ext cx="581994" cy="369332"/>
          </a:xfrm>
          <a:prstGeom prst="rect">
            <a:avLst/>
          </a:prstGeom>
          <a:noFill/>
        </p:spPr>
        <p:txBody>
          <a:bodyPr wrap="square" rtlCol="0">
            <a:spAutoFit/>
          </a:bodyPr>
          <a:lstStyle/>
          <a:p>
            <a:pPr algn="ctr"/>
            <a:r>
              <a:rPr lang="en-US" dirty="0"/>
              <a:t>20</a:t>
            </a:r>
          </a:p>
        </p:txBody>
      </p:sp>
      <p:sp>
        <p:nvSpPr>
          <p:cNvPr id="75" name="TextBox 74">
            <a:extLst>
              <a:ext uri="{FF2B5EF4-FFF2-40B4-BE49-F238E27FC236}">
                <a16:creationId xmlns:a16="http://schemas.microsoft.com/office/drawing/2014/main" id="{805BFD96-DCA7-4F9C-BA82-7A56C896ADAC}"/>
              </a:ext>
            </a:extLst>
          </p:cNvPr>
          <p:cNvSpPr txBox="1"/>
          <p:nvPr/>
        </p:nvSpPr>
        <p:spPr>
          <a:xfrm>
            <a:off x="5094020" y="2935052"/>
            <a:ext cx="581994" cy="369332"/>
          </a:xfrm>
          <a:prstGeom prst="rect">
            <a:avLst/>
          </a:prstGeom>
          <a:noFill/>
        </p:spPr>
        <p:txBody>
          <a:bodyPr wrap="square" rtlCol="0">
            <a:spAutoFit/>
          </a:bodyPr>
          <a:lstStyle/>
          <a:p>
            <a:pPr algn="ctr"/>
            <a:r>
              <a:rPr lang="en-US" dirty="0"/>
              <a:t>11</a:t>
            </a:r>
          </a:p>
        </p:txBody>
      </p:sp>
      <p:sp>
        <p:nvSpPr>
          <p:cNvPr id="76" name="TextBox 75">
            <a:extLst>
              <a:ext uri="{FF2B5EF4-FFF2-40B4-BE49-F238E27FC236}">
                <a16:creationId xmlns:a16="http://schemas.microsoft.com/office/drawing/2014/main" id="{2BDA60CF-9573-4797-8725-5AA2ADF2E813}"/>
              </a:ext>
            </a:extLst>
          </p:cNvPr>
          <p:cNvSpPr txBox="1"/>
          <p:nvPr/>
        </p:nvSpPr>
        <p:spPr>
          <a:xfrm>
            <a:off x="4193743" y="3821587"/>
            <a:ext cx="581994" cy="369332"/>
          </a:xfrm>
          <a:prstGeom prst="rect">
            <a:avLst/>
          </a:prstGeom>
          <a:noFill/>
        </p:spPr>
        <p:txBody>
          <a:bodyPr wrap="square" rtlCol="0">
            <a:spAutoFit/>
          </a:bodyPr>
          <a:lstStyle/>
          <a:p>
            <a:pPr algn="ctr"/>
            <a:r>
              <a:rPr lang="en-US" dirty="0"/>
              <a:t>3</a:t>
            </a:r>
          </a:p>
        </p:txBody>
      </p:sp>
      <p:sp>
        <p:nvSpPr>
          <p:cNvPr id="37" name="Oval 36">
            <a:extLst>
              <a:ext uri="{FF2B5EF4-FFF2-40B4-BE49-F238E27FC236}">
                <a16:creationId xmlns:a16="http://schemas.microsoft.com/office/drawing/2014/main" id="{A66209CB-3658-4769-9DAA-740086BD3B5B}"/>
              </a:ext>
            </a:extLst>
          </p:cNvPr>
          <p:cNvSpPr/>
          <p:nvPr/>
        </p:nvSpPr>
        <p:spPr>
          <a:xfrm>
            <a:off x="4571035" y="2269313"/>
            <a:ext cx="271028" cy="27102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ctagon 37">
            <a:extLst>
              <a:ext uri="{FF2B5EF4-FFF2-40B4-BE49-F238E27FC236}">
                <a16:creationId xmlns:a16="http://schemas.microsoft.com/office/drawing/2014/main" id="{4DA2E627-034D-4835-BEE2-E27D9A5A441B}"/>
              </a:ext>
            </a:extLst>
          </p:cNvPr>
          <p:cNvSpPr/>
          <p:nvPr/>
        </p:nvSpPr>
        <p:spPr>
          <a:xfrm>
            <a:off x="5417640" y="1345562"/>
            <a:ext cx="284362" cy="284362"/>
          </a:xfrm>
          <a:prstGeom prst="octagon">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uppo 103">
            <a:extLst>
              <a:ext uri="{FF2B5EF4-FFF2-40B4-BE49-F238E27FC236}">
                <a16:creationId xmlns:a16="http://schemas.microsoft.com/office/drawing/2014/main" id="{2B3AB56F-0A83-4CDA-ABE3-C37B24B6C97B}"/>
              </a:ext>
            </a:extLst>
          </p:cNvPr>
          <p:cNvGrpSpPr/>
          <p:nvPr/>
        </p:nvGrpSpPr>
        <p:grpSpPr>
          <a:xfrm>
            <a:off x="3295919" y="4259445"/>
            <a:ext cx="1546135" cy="182440"/>
            <a:chOff x="3340100" y="5757863"/>
            <a:chExt cx="555625" cy="153988"/>
          </a:xfrm>
        </p:grpSpPr>
        <p:sp>
          <p:nvSpPr>
            <p:cNvPr id="40" name="Line 6">
              <a:extLst>
                <a:ext uri="{FF2B5EF4-FFF2-40B4-BE49-F238E27FC236}">
                  <a16:creationId xmlns:a16="http://schemas.microsoft.com/office/drawing/2014/main" id="{1C30EC43-A5A0-4899-9519-E46DBB458769}"/>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41" name="Line 5">
              <a:extLst>
                <a:ext uri="{FF2B5EF4-FFF2-40B4-BE49-F238E27FC236}">
                  <a16:creationId xmlns:a16="http://schemas.microsoft.com/office/drawing/2014/main" id="{8513054E-1308-4711-9B1C-690201BA40B8}"/>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42" name="Line 7">
              <a:extLst>
                <a:ext uri="{FF2B5EF4-FFF2-40B4-BE49-F238E27FC236}">
                  <a16:creationId xmlns:a16="http://schemas.microsoft.com/office/drawing/2014/main" id="{2104C30A-A1C1-41B3-AC64-A14CECC2B201}"/>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grpSp>
        <p:nvGrpSpPr>
          <p:cNvPr id="43" name="Gruppo 103">
            <a:extLst>
              <a:ext uri="{FF2B5EF4-FFF2-40B4-BE49-F238E27FC236}">
                <a16:creationId xmlns:a16="http://schemas.microsoft.com/office/drawing/2014/main" id="{A8578FAE-A6A4-46CC-A65C-BBF42DFE1FB3}"/>
              </a:ext>
            </a:extLst>
          </p:cNvPr>
          <p:cNvGrpSpPr/>
          <p:nvPr/>
        </p:nvGrpSpPr>
        <p:grpSpPr>
          <a:xfrm>
            <a:off x="3295919" y="4501553"/>
            <a:ext cx="2476931" cy="182440"/>
            <a:chOff x="3340100" y="5757863"/>
            <a:chExt cx="555625" cy="153988"/>
          </a:xfrm>
        </p:grpSpPr>
        <p:sp>
          <p:nvSpPr>
            <p:cNvPr id="44" name="Line 6">
              <a:extLst>
                <a:ext uri="{FF2B5EF4-FFF2-40B4-BE49-F238E27FC236}">
                  <a16:creationId xmlns:a16="http://schemas.microsoft.com/office/drawing/2014/main" id="{60B83646-3152-4B1E-A30C-CCC4883CB9E5}"/>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46" name="Line 5">
              <a:extLst>
                <a:ext uri="{FF2B5EF4-FFF2-40B4-BE49-F238E27FC236}">
                  <a16:creationId xmlns:a16="http://schemas.microsoft.com/office/drawing/2014/main" id="{3930223A-5B77-43A7-ABD2-40E115AD3F0D}"/>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55" name="Line 7">
              <a:extLst>
                <a:ext uri="{FF2B5EF4-FFF2-40B4-BE49-F238E27FC236}">
                  <a16:creationId xmlns:a16="http://schemas.microsoft.com/office/drawing/2014/main" id="{3B2C2FAC-60CC-4D05-9845-6F3C5EDF95BE}"/>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sp>
        <p:nvSpPr>
          <p:cNvPr id="3" name="Rectangle: Rounded Corners 2">
            <a:extLst>
              <a:ext uri="{FF2B5EF4-FFF2-40B4-BE49-F238E27FC236}">
                <a16:creationId xmlns:a16="http://schemas.microsoft.com/office/drawing/2014/main" id="{D2A06DCF-DC59-443E-B144-51B89B75B64E}"/>
              </a:ext>
            </a:extLst>
          </p:cNvPr>
          <p:cNvSpPr/>
          <p:nvPr/>
        </p:nvSpPr>
        <p:spPr>
          <a:xfrm>
            <a:off x="8328660" y="579120"/>
            <a:ext cx="727521" cy="274320"/>
          </a:xfrm>
          <a:prstGeom prst="roundRect">
            <a:avLst/>
          </a:prstGeom>
          <a:solidFill>
            <a:schemeClr val="accent1">
              <a:alpha val="50000"/>
            </a:schemeClr>
          </a:solidFill>
          <a:ln w="12700">
            <a:solidFill>
              <a:schemeClr val="accent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grpSp>
        <p:nvGrpSpPr>
          <p:cNvPr id="77" name="Gruppo 103">
            <a:extLst>
              <a:ext uri="{FF2B5EF4-FFF2-40B4-BE49-F238E27FC236}">
                <a16:creationId xmlns:a16="http://schemas.microsoft.com/office/drawing/2014/main" id="{5BE31407-D1F4-4128-957E-D399D91237AB}"/>
              </a:ext>
            </a:extLst>
          </p:cNvPr>
          <p:cNvGrpSpPr/>
          <p:nvPr/>
        </p:nvGrpSpPr>
        <p:grpSpPr>
          <a:xfrm rot="5400000">
            <a:off x="7971929" y="848424"/>
            <a:ext cx="721045" cy="182440"/>
            <a:chOff x="3340100" y="5757863"/>
            <a:chExt cx="555625" cy="153988"/>
          </a:xfrm>
        </p:grpSpPr>
        <p:sp>
          <p:nvSpPr>
            <p:cNvPr id="78" name="Line 6">
              <a:extLst>
                <a:ext uri="{FF2B5EF4-FFF2-40B4-BE49-F238E27FC236}">
                  <a16:creationId xmlns:a16="http://schemas.microsoft.com/office/drawing/2014/main" id="{5AC2A6C1-C5AC-4AFD-8491-2E7FCA371FCE}"/>
                </a:ext>
              </a:extLst>
            </p:cNvPr>
            <p:cNvSpPr>
              <a:spLocks noChangeShapeType="1"/>
            </p:cNvSpPr>
            <p:nvPr/>
          </p:nvSpPr>
          <p:spPr bwMode="auto">
            <a:xfrm>
              <a:off x="3340100" y="5757863"/>
              <a:ext cx="0" cy="149225"/>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79" name="Line 5">
              <a:extLst>
                <a:ext uri="{FF2B5EF4-FFF2-40B4-BE49-F238E27FC236}">
                  <a16:creationId xmlns:a16="http://schemas.microsoft.com/office/drawing/2014/main" id="{A03AF5CD-B05B-44B0-800C-E576758EB6C5}"/>
                </a:ext>
              </a:extLst>
            </p:cNvPr>
            <p:cNvSpPr>
              <a:spLocks noChangeShapeType="1"/>
            </p:cNvSpPr>
            <p:nvPr/>
          </p:nvSpPr>
          <p:spPr bwMode="auto">
            <a:xfrm>
              <a:off x="3340100" y="5835650"/>
              <a:ext cx="555625" cy="0"/>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sp>
          <p:nvSpPr>
            <p:cNvPr id="80" name="Line 7">
              <a:extLst>
                <a:ext uri="{FF2B5EF4-FFF2-40B4-BE49-F238E27FC236}">
                  <a16:creationId xmlns:a16="http://schemas.microsoft.com/office/drawing/2014/main" id="{F3948A09-13C9-4B1F-A028-75F8610E7D1A}"/>
                </a:ext>
              </a:extLst>
            </p:cNvPr>
            <p:cNvSpPr>
              <a:spLocks noChangeShapeType="1"/>
            </p:cNvSpPr>
            <p:nvPr/>
          </p:nvSpPr>
          <p:spPr bwMode="auto">
            <a:xfrm>
              <a:off x="3895725" y="5761038"/>
              <a:ext cx="0" cy="150813"/>
            </a:xfrm>
            <a:prstGeom prst="line">
              <a:avLst/>
            </a:prstGeom>
            <a:ln w="38100">
              <a:headEnd/>
              <a:tailEnd/>
            </a:ln>
            <a:extLst>
              <a:ext uri="{909E8E84-426E-40DD-AFC4-6F175D3DCCD1}">
                <a14:hiddenFill xmlns:a14="http://schemas.microsoft.com/office/drawing/2010/main">
                  <a:noFill/>
                </a14:hiddenFill>
              </a:ext>
            </a:extLst>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it-IT"/>
            </a:p>
          </p:txBody>
        </p:sp>
      </p:grpSp>
      <p:sp>
        <p:nvSpPr>
          <p:cNvPr id="4" name="Rectangle: Rounded Corners 3">
            <a:extLst>
              <a:ext uri="{FF2B5EF4-FFF2-40B4-BE49-F238E27FC236}">
                <a16:creationId xmlns:a16="http://schemas.microsoft.com/office/drawing/2014/main" id="{74F49501-EA4B-42F1-A502-A7489C52BA58}"/>
              </a:ext>
            </a:extLst>
          </p:cNvPr>
          <p:cNvSpPr/>
          <p:nvPr/>
        </p:nvSpPr>
        <p:spPr>
          <a:xfrm>
            <a:off x="3238601" y="3142259"/>
            <a:ext cx="793698" cy="776662"/>
          </a:xfrm>
          <a:prstGeom prst="roundRect">
            <a:avLst/>
          </a:prstGeom>
          <a:noFill/>
          <a:ln w="2857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Tree>
    <p:extLst>
      <p:ext uri="{BB962C8B-B14F-4D97-AF65-F5344CB8AC3E}">
        <p14:creationId xmlns:p14="http://schemas.microsoft.com/office/powerpoint/2010/main" val="113344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fade">
                                      <p:cBhvr>
                                        <p:cTn id="10" dur="500"/>
                                        <p:tgtEl>
                                          <p:spTgt spid="3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5"/>
                                        </p:tgtEl>
                                        <p:attrNameLst>
                                          <p:attrName>style.visibility</p:attrName>
                                        </p:attrNameLst>
                                      </p:cBhvr>
                                      <p:to>
                                        <p:strVal val="visible"/>
                                      </p:to>
                                    </p:set>
                                    <p:animEffect transition="in" filter="fade">
                                      <p:cBhvr>
                                        <p:cTn id="13" dur="500"/>
                                        <p:tgtEl>
                                          <p:spTgt spid="4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9"/>
                                        </p:tgtEl>
                                        <p:attrNameLst>
                                          <p:attrName>style.visibility</p:attrName>
                                        </p:attrNameLst>
                                      </p:cBhvr>
                                      <p:to>
                                        <p:strVal val="visible"/>
                                      </p:to>
                                    </p:set>
                                    <p:animEffect transition="in" filter="fade">
                                      <p:cBhvr>
                                        <p:cTn id="18" dur="500"/>
                                        <p:tgtEl>
                                          <p:spTgt spid="3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animEffect transition="in" filter="fade">
                                      <p:cBhvr>
                                        <p:cTn id="21" dur="500"/>
                                        <p:tgtEl>
                                          <p:spTgt spid="3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43"/>
                                        </p:tgtEl>
                                        <p:attrNameLst>
                                          <p:attrName>style.visibility</p:attrName>
                                        </p:attrNameLst>
                                      </p:cBhvr>
                                      <p:to>
                                        <p:strVal val="visible"/>
                                      </p:to>
                                    </p:set>
                                    <p:animEffect transition="in" filter="fade">
                                      <p:cBhvr>
                                        <p:cTn id="26" dur="500"/>
                                        <p:tgtEl>
                                          <p:spTgt spid="4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77"/>
                                        </p:tgtEl>
                                        <p:attrNameLst>
                                          <p:attrName>style.visibility</p:attrName>
                                        </p:attrNameLst>
                                      </p:cBhvr>
                                      <p:to>
                                        <p:strVal val="visible"/>
                                      </p:to>
                                    </p:set>
                                    <p:animEffect transition="in" filter="fade">
                                      <p:cBhvr>
                                        <p:cTn id="31" dur="500"/>
                                        <p:tgtEl>
                                          <p:spTgt spid="7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8"/>
                                        </p:tgtEl>
                                        <p:attrNameLst>
                                          <p:attrName>style.visibility</p:attrName>
                                        </p:attrNameLst>
                                      </p:cBhvr>
                                      <p:to>
                                        <p:strVal val="visible"/>
                                      </p:to>
                                    </p:set>
                                    <p:animEffect transition="in" filter="fade">
                                      <p:cBhvr>
                                        <p:cTn id="3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6" grpId="0"/>
      <p:bldP spid="45" grpId="0"/>
      <p:bldP spid="37" grpId="0" animBg="1"/>
      <p:bldP spid="38"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90AD83-CDE2-4AE9-B4F6-918A147D9135}"/>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9087F50D-27BC-41A8-A0AF-D87BB10DD773}"/>
              </a:ext>
            </a:extLst>
          </p:cNvPr>
          <p:cNvSpPr>
            <a:spLocks noGrp="1"/>
          </p:cNvSpPr>
          <p:nvPr>
            <p:ph type="body" sz="half" idx="2"/>
          </p:nvPr>
        </p:nvSpPr>
        <p:spPr>
          <a:xfrm>
            <a:off x="342900" y="1727200"/>
            <a:ext cx="2400300" cy="4578004"/>
          </a:xfrm>
        </p:spPr>
        <p:txBody>
          <a:bodyPr/>
          <a:lstStyle/>
          <a:p>
            <a:endParaRPr lang="en-US" dirty="0"/>
          </a:p>
        </p:txBody>
      </p:sp>
      <p:sp>
        <p:nvSpPr>
          <p:cNvPr id="5" name="Slide Number Placeholder 4">
            <a:extLst>
              <a:ext uri="{FF2B5EF4-FFF2-40B4-BE49-F238E27FC236}">
                <a16:creationId xmlns:a16="http://schemas.microsoft.com/office/drawing/2014/main" id="{3E4C817C-C145-4E86-A8D0-72E69BA5523B}"/>
              </a:ext>
            </a:extLst>
          </p:cNvPr>
          <p:cNvSpPr>
            <a:spLocks noGrp="1"/>
          </p:cNvSpPr>
          <p:nvPr>
            <p:ph type="sldNum" sz="quarter" idx="12"/>
          </p:nvPr>
        </p:nvSpPr>
        <p:spPr/>
        <p:txBody>
          <a:bodyPr/>
          <a:lstStyle/>
          <a:p>
            <a:fld id="{2F7B530C-006E-4E40-83A9-0D679570FF2D}" type="slidenum">
              <a:rPr lang="en-US" smtClean="0"/>
              <a:t>16</a:t>
            </a:fld>
            <a:endParaRPr lang="en-US"/>
          </a:p>
        </p:txBody>
      </p:sp>
      <p:sp>
        <p:nvSpPr>
          <p:cNvPr id="6" name="Title 5">
            <a:extLst>
              <a:ext uri="{FF2B5EF4-FFF2-40B4-BE49-F238E27FC236}">
                <a16:creationId xmlns:a16="http://schemas.microsoft.com/office/drawing/2014/main" id="{FA7F1C4F-9AF4-45E1-BF86-702519833443}"/>
              </a:ext>
            </a:extLst>
          </p:cNvPr>
          <p:cNvSpPr txBox="1">
            <a:spLocks/>
          </p:cNvSpPr>
          <p:nvPr/>
        </p:nvSpPr>
        <p:spPr>
          <a:xfrm>
            <a:off x="200024" y="194309"/>
            <a:ext cx="3019425" cy="1177291"/>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3600" b="0" kern="1200" spc="-50" baseline="0">
                <a:solidFill>
                  <a:srgbClr val="FFFFFF"/>
                </a:solidFill>
                <a:latin typeface="+mj-lt"/>
                <a:ea typeface="+mj-ea"/>
                <a:cs typeface="+mj-cs"/>
              </a:defRPr>
            </a:lvl1pPr>
          </a:lstStyle>
          <a:p>
            <a:r>
              <a:rPr lang="en-US" sz="2800" dirty="0"/>
              <a:t>(Quick Compare Between Iterating Phi &amp; Tree?)</a:t>
            </a:r>
            <a:endParaRPr lang="en-US" sz="2700" dirty="0"/>
          </a:p>
        </p:txBody>
      </p:sp>
    </p:spTree>
    <p:extLst>
      <p:ext uri="{BB962C8B-B14F-4D97-AF65-F5344CB8AC3E}">
        <p14:creationId xmlns:p14="http://schemas.microsoft.com/office/powerpoint/2010/main" val="185246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B39FDC4E-7B47-4641-AE18-BCCAD7DBB508}"/>
              </a:ext>
            </a:extLst>
          </p:cNvPr>
          <p:cNvSpPr>
            <a:spLocks noGrp="1"/>
          </p:cNvSpPr>
          <p:nvPr>
            <p:ph idx="1"/>
          </p:nvPr>
        </p:nvSpPr>
        <p:spPr/>
        <p:txBody>
          <a:bodyPr/>
          <a:lstStyle/>
          <a:p>
            <a:r>
              <a:rPr lang="en-US" dirty="0"/>
              <a:t>- Comparing against recent implementations of different compressed suffix arrays. Such as the r-index, </a:t>
            </a:r>
            <a:r>
              <a:rPr lang="en-US" dirty="0" err="1"/>
              <a:t>sr</a:t>
            </a:r>
            <a:r>
              <a:rPr lang="en-US" dirty="0"/>
              <a:t>-index, RLZ-CSA, BT-CSA, Dynamic r-index, LCSA, and CDAWG.</a:t>
            </a:r>
          </a:p>
          <a:p>
            <a:r>
              <a:rPr lang="en-US" dirty="0"/>
              <a:t>- Datasets will include Chromosome 19 and SARS.</a:t>
            </a:r>
          </a:p>
        </p:txBody>
      </p:sp>
      <p:sp>
        <p:nvSpPr>
          <p:cNvPr id="5" name="Slide Number Placeholder 4">
            <a:extLst>
              <a:ext uri="{FF2B5EF4-FFF2-40B4-BE49-F238E27FC236}">
                <a16:creationId xmlns:a16="http://schemas.microsoft.com/office/drawing/2014/main" id="{491B77B1-6D2B-4B86-AC12-7D7D4A2A101B}"/>
              </a:ext>
            </a:extLst>
          </p:cNvPr>
          <p:cNvSpPr>
            <a:spLocks noGrp="1"/>
          </p:cNvSpPr>
          <p:nvPr>
            <p:ph type="sldNum" sz="quarter" idx="12"/>
          </p:nvPr>
        </p:nvSpPr>
        <p:spPr/>
        <p:txBody>
          <a:bodyPr/>
          <a:lstStyle/>
          <a:p>
            <a:fld id="{2F7B530C-006E-4E40-83A9-0D679570FF2D}" type="slidenum">
              <a:rPr lang="en-US" smtClean="0"/>
              <a:t>17</a:t>
            </a:fld>
            <a:endParaRPr lang="en-US"/>
          </a:p>
        </p:txBody>
      </p:sp>
      <p:sp>
        <p:nvSpPr>
          <p:cNvPr id="6" name="Title 5">
            <a:extLst>
              <a:ext uri="{FF2B5EF4-FFF2-40B4-BE49-F238E27FC236}">
                <a16:creationId xmlns:a16="http://schemas.microsoft.com/office/drawing/2014/main" id="{D4D799BC-3EDE-4ACF-92D6-E7645FC71088}"/>
              </a:ext>
            </a:extLst>
          </p:cNvPr>
          <p:cNvSpPr txBox="1">
            <a:spLocks/>
          </p:cNvSpPr>
          <p:nvPr/>
        </p:nvSpPr>
        <p:spPr>
          <a:xfrm>
            <a:off x="200024" y="194309"/>
            <a:ext cx="3019425" cy="847091"/>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3600" b="0" kern="1200" spc="-50" baseline="0">
                <a:solidFill>
                  <a:srgbClr val="FFFFFF"/>
                </a:solidFill>
                <a:latin typeface="+mj-lt"/>
                <a:ea typeface="+mj-ea"/>
                <a:cs typeface="+mj-cs"/>
              </a:defRPr>
            </a:lvl1pPr>
          </a:lstStyle>
          <a:p>
            <a:r>
              <a:rPr lang="en-US" sz="2700" dirty="0"/>
              <a:t>(Experiments That Will Be Conducted)</a:t>
            </a:r>
          </a:p>
        </p:txBody>
      </p:sp>
      <p:sp>
        <p:nvSpPr>
          <p:cNvPr id="8" name="Title 1">
            <a:extLst>
              <a:ext uri="{FF2B5EF4-FFF2-40B4-BE49-F238E27FC236}">
                <a16:creationId xmlns:a16="http://schemas.microsoft.com/office/drawing/2014/main" id="{08C66B8D-E151-4219-92B6-0BC74BAF7977}"/>
              </a:ext>
            </a:extLst>
          </p:cNvPr>
          <p:cNvSpPr txBox="1">
            <a:spLocks/>
          </p:cNvSpPr>
          <p:nvPr/>
        </p:nvSpPr>
        <p:spPr>
          <a:xfrm>
            <a:off x="628650" y="994070"/>
            <a:ext cx="7886700" cy="669918"/>
          </a:xfrm>
          <a:prstGeom prst="rect">
            <a:avLst/>
          </a:prstGeom>
        </p:spPr>
        <p:txBody>
          <a:bodyPr vert="horz" lIns="91440" tIns="45720" rIns="91440" bIns="45720" rtlCol="0" anchor="b">
            <a:normAutofit fontScale="975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3200" dirty="0"/>
              <a:t>Future Work</a:t>
            </a:r>
            <a:endParaRPr lang="en-US" sz="900" dirty="0"/>
          </a:p>
        </p:txBody>
      </p:sp>
    </p:spTree>
    <p:extLst>
      <p:ext uri="{BB962C8B-B14F-4D97-AF65-F5344CB8AC3E}">
        <p14:creationId xmlns:p14="http://schemas.microsoft.com/office/powerpoint/2010/main" val="1828415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9284F65-67D2-412F-BDC7-6AD700664BBC}"/>
              </a:ext>
            </a:extLst>
          </p:cNvPr>
          <p:cNvSpPr>
            <a:spLocks noGrp="1"/>
          </p:cNvSpPr>
          <p:nvPr>
            <p:ph type="title"/>
          </p:nvPr>
        </p:nvSpPr>
        <p:spPr/>
        <p:txBody>
          <a:bodyPr/>
          <a:lstStyle/>
          <a:p>
            <a:r>
              <a:rPr lang="en-US" dirty="0"/>
              <a:t>Thank You!</a:t>
            </a:r>
          </a:p>
        </p:txBody>
      </p:sp>
      <p:sp>
        <p:nvSpPr>
          <p:cNvPr id="7" name="Content Placeholder 6">
            <a:extLst>
              <a:ext uri="{FF2B5EF4-FFF2-40B4-BE49-F238E27FC236}">
                <a16:creationId xmlns:a16="http://schemas.microsoft.com/office/drawing/2014/main" id="{1EAF6A15-927C-490F-B5E6-E2D16A1B5620}"/>
              </a:ext>
            </a:extLst>
          </p:cNvPr>
          <p:cNvSpPr>
            <a:spLocks noGrp="1"/>
          </p:cNvSpPr>
          <p:nvPr>
            <p:ph idx="1"/>
          </p:nvPr>
        </p:nvSpPr>
        <p:spPr/>
        <p:txBody>
          <a:bodyPr/>
          <a:lstStyle/>
          <a:p>
            <a:r>
              <a:rPr lang="en-US" dirty="0"/>
              <a:t>Thanks for your time and attention.</a:t>
            </a:r>
          </a:p>
        </p:txBody>
      </p:sp>
      <p:sp>
        <p:nvSpPr>
          <p:cNvPr id="5" name="Slide Number Placeholder 4">
            <a:extLst>
              <a:ext uri="{FF2B5EF4-FFF2-40B4-BE49-F238E27FC236}">
                <a16:creationId xmlns:a16="http://schemas.microsoft.com/office/drawing/2014/main" id="{54EB2796-78BF-4314-A802-E8A1FBFE5297}"/>
              </a:ext>
            </a:extLst>
          </p:cNvPr>
          <p:cNvSpPr>
            <a:spLocks noGrp="1"/>
          </p:cNvSpPr>
          <p:nvPr>
            <p:ph type="sldNum" sz="quarter" idx="12"/>
          </p:nvPr>
        </p:nvSpPr>
        <p:spPr/>
        <p:txBody>
          <a:bodyPr/>
          <a:lstStyle/>
          <a:p>
            <a:fld id="{2F7B530C-006E-4E40-83A9-0D679570FF2D}" type="slidenum">
              <a:rPr lang="en-US" smtClean="0"/>
              <a:t>18</a:t>
            </a:fld>
            <a:endParaRPr lang="en-US"/>
          </a:p>
        </p:txBody>
      </p:sp>
    </p:spTree>
    <p:extLst>
      <p:ext uri="{BB962C8B-B14F-4D97-AF65-F5344CB8AC3E}">
        <p14:creationId xmlns:p14="http://schemas.microsoft.com/office/powerpoint/2010/main" val="3944995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339308D-B702-42D6-BAB7-110CAFFC8F33}"/>
              </a:ext>
            </a:extLst>
          </p:cNvPr>
          <p:cNvSpPr txBox="1"/>
          <p:nvPr/>
        </p:nvSpPr>
        <p:spPr>
          <a:xfrm>
            <a:off x="5007429" y="559525"/>
            <a:ext cx="4136571" cy="6324808"/>
          </a:xfrm>
          <a:prstGeom prst="rect">
            <a:avLst/>
          </a:prstGeom>
          <a:noFill/>
        </p:spPr>
        <p:txBody>
          <a:bodyPr wrap="square" rtlCol="0">
            <a:spAutoFit/>
          </a:bodyPr>
          <a:lstStyle/>
          <a:p>
            <a:r>
              <a:rPr lang="en-US" sz="1500" b="1" i="0" dirty="0">
                <a:effectLst/>
                <a:latin typeface="Courier New" panose="02070309020205020404" pitchFamily="49" charset="0"/>
                <a:cs typeface="Courier New" panose="02070309020205020404" pitchFamily="49" charset="0"/>
              </a:rPr>
              <a:t>26</a:t>
            </a:r>
            <a:r>
              <a:rPr lang="en-US" sz="1500" b="0" i="0" dirty="0">
                <a:effectLst/>
                <a:latin typeface="Courier New" panose="02070309020205020404" pitchFamily="49" charset="0"/>
                <a:cs typeface="Courier New" panose="02070309020205020404" pitchFamily="49" charset="0"/>
              </a:rPr>
              <a:t> 0 A #GATTACAT$GATACAT$GATTAGATA</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8</a:t>
            </a:r>
            <a:r>
              <a:rPr lang="en-US" sz="1500" b="0" i="0" dirty="0">
                <a:effectLst/>
                <a:latin typeface="Courier New" panose="02070309020205020404" pitchFamily="49" charset="0"/>
                <a:cs typeface="Courier New" panose="02070309020205020404" pitchFamily="49" charset="0"/>
              </a:rPr>
              <a:t> 0 T $GATACAT$GATTAGATA#GATTACAT</a:t>
            </a:r>
          </a:p>
          <a:p>
            <a:r>
              <a:rPr lang="en-US" sz="1500" b="0" i="0" dirty="0">
                <a:effectLst/>
                <a:latin typeface="Courier New" panose="02070309020205020404" pitchFamily="49" charset="0"/>
                <a:cs typeface="Courier New" panose="02070309020205020404" pitchFamily="49" charset="0"/>
              </a:rPr>
              <a:t>16 4 T $GATTAGATA#GATTACAT$GATACAT</a:t>
            </a:r>
          </a:p>
          <a:p>
            <a:r>
              <a:rPr lang="en-US" sz="1500" b="0" i="0" dirty="0">
                <a:effectLst/>
                <a:latin typeface="Courier New" panose="02070309020205020404" pitchFamily="49" charset="0"/>
                <a:cs typeface="Courier New" panose="02070309020205020404" pitchFamily="49" charset="0"/>
              </a:rPr>
              <a:t>25 0 T A#GATTACAT$GATACAT$GATTAGAT</a:t>
            </a:r>
          </a:p>
          <a:p>
            <a:r>
              <a:rPr lang="en-US" sz="1500" b="0" i="0" dirty="0">
                <a:effectLst/>
                <a:latin typeface="Courier New" panose="02070309020205020404" pitchFamily="49" charset="0"/>
                <a:cs typeface="Courier New" panose="02070309020205020404" pitchFamily="49" charset="0"/>
              </a:rPr>
              <a:t> 4 1 T ACAT$GATACAT$GATTAGATA#GATT</a:t>
            </a:r>
          </a:p>
          <a:p>
            <a:r>
              <a:rPr lang="en-US" sz="1500" b="0" i="0" dirty="0">
                <a:effectLst/>
                <a:latin typeface="Courier New" panose="02070309020205020404" pitchFamily="49" charset="0"/>
                <a:cs typeface="Courier New" panose="02070309020205020404" pitchFamily="49" charset="0"/>
              </a:rPr>
              <a:t>12 8 T ACAT$GATTAGATA#GATTACAT$GAT </a:t>
            </a:r>
          </a:p>
          <a:p>
            <a:r>
              <a:rPr lang="en-US" sz="1500" b="1" i="0" dirty="0">
                <a:effectLst/>
                <a:latin typeface="Courier New" panose="02070309020205020404" pitchFamily="49" charset="0"/>
                <a:cs typeface="Courier New" panose="02070309020205020404" pitchFamily="49" charset="0"/>
              </a:rPr>
              <a:t>21</a:t>
            </a:r>
            <a:r>
              <a:rPr lang="en-US" sz="1500" b="0" i="0" dirty="0">
                <a:effectLst/>
                <a:latin typeface="Courier New" panose="02070309020205020404" pitchFamily="49" charset="0"/>
                <a:cs typeface="Courier New" panose="02070309020205020404" pitchFamily="49" charset="0"/>
              </a:rPr>
              <a:t> 1 T AGATA#GATTACAT$GATACAT$GATT</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6</a:t>
            </a:r>
            <a:r>
              <a:rPr lang="en-US" sz="1500" dirty="0">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1 C AT$GATACAT$GATTAGATA#GATTAC</a:t>
            </a:r>
          </a:p>
          <a:p>
            <a:r>
              <a:rPr lang="en-US" sz="1500" b="1" i="0" dirty="0">
                <a:effectLst/>
                <a:latin typeface="Courier New" panose="02070309020205020404" pitchFamily="49" charset="0"/>
                <a:cs typeface="Courier New" panose="02070309020205020404" pitchFamily="49" charset="0"/>
              </a:rPr>
              <a:t>14</a:t>
            </a:r>
            <a:r>
              <a:rPr lang="en-US" sz="1500" b="0" i="0" dirty="0">
                <a:effectLst/>
                <a:latin typeface="Courier New" panose="02070309020205020404" pitchFamily="49" charset="0"/>
                <a:cs typeface="Courier New" panose="02070309020205020404" pitchFamily="49" charset="0"/>
              </a:rPr>
              <a:t> 6 C AT$GATTAGATA#GATTACAT$GATAC</a:t>
            </a:r>
          </a:p>
          <a:p>
            <a:r>
              <a:rPr lang="en-US" sz="1500" b="1" i="0" dirty="0">
                <a:effectLst/>
                <a:latin typeface="Courier New" panose="02070309020205020404" pitchFamily="49" charset="0"/>
                <a:cs typeface="Courier New" panose="02070309020205020404" pitchFamily="49" charset="0"/>
              </a:rPr>
              <a:t>23</a:t>
            </a:r>
            <a:r>
              <a:rPr lang="en-US" sz="1500" b="0" i="0" dirty="0">
                <a:effectLst/>
                <a:latin typeface="Courier New" panose="02070309020205020404" pitchFamily="49" charset="0"/>
                <a:cs typeface="Courier New" panose="02070309020205020404" pitchFamily="49" charset="0"/>
              </a:rPr>
              <a:t> 2 G ATA#GATTACAT$GATACAT$GATTAG</a:t>
            </a:r>
          </a:p>
          <a:p>
            <a:r>
              <a:rPr lang="en-US" sz="1500" b="0" i="0" dirty="0">
                <a:effectLst/>
                <a:latin typeface="Courier New" panose="02070309020205020404" pitchFamily="49" charset="0"/>
                <a:cs typeface="Courier New" panose="02070309020205020404" pitchFamily="49" charset="0"/>
              </a:rPr>
              <a:t>10 3 G ATACAT$GATTAGATA#GATTACAT$G</a:t>
            </a:r>
          </a:p>
          <a:p>
            <a:r>
              <a:rPr lang="en-US" sz="1500" b="0" i="0" dirty="0">
                <a:effectLst/>
                <a:latin typeface="Courier New" panose="02070309020205020404" pitchFamily="49" charset="0"/>
                <a:cs typeface="Courier New" panose="02070309020205020404" pitchFamily="49" charset="0"/>
              </a:rPr>
              <a:t> 1 2 G ATTACAT$GATACAT$GATTAGATA#G</a:t>
            </a:r>
          </a:p>
          <a:p>
            <a:r>
              <a:rPr lang="en-US" sz="1500" b="1" i="0" dirty="0">
                <a:effectLst/>
                <a:latin typeface="Courier New" panose="02070309020205020404" pitchFamily="49" charset="0"/>
                <a:cs typeface="Courier New" panose="02070309020205020404" pitchFamily="49" charset="0"/>
              </a:rPr>
              <a:t>18</a:t>
            </a:r>
            <a:r>
              <a:rPr lang="en-US" sz="1500" b="0" i="0" dirty="0">
                <a:effectLst/>
                <a:latin typeface="Courier New" panose="02070309020205020404" pitchFamily="49" charset="0"/>
                <a:cs typeface="Courier New" panose="02070309020205020404" pitchFamily="49" charset="0"/>
              </a:rPr>
              <a:t> 4 G ATTAGATA#GATTACAT$GATACAT$G</a:t>
            </a:r>
          </a:p>
          <a:p>
            <a:r>
              <a:rPr lang="en-US" sz="1500" dirty="0">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5</a:t>
            </a:r>
            <a:r>
              <a:rPr lang="en-US" sz="1500" b="0" i="0" dirty="0">
                <a:effectLst/>
                <a:latin typeface="Courier New" panose="02070309020205020404" pitchFamily="49" charset="0"/>
                <a:cs typeface="Courier New" panose="02070309020205020404" pitchFamily="49" charset="0"/>
              </a:rPr>
              <a:t> 0 A CAT$GATACAT$GATTAGATA#GATTA</a:t>
            </a:r>
          </a:p>
          <a:p>
            <a:r>
              <a:rPr lang="en-US" sz="1500" b="0" i="0" dirty="0">
                <a:effectLst/>
                <a:latin typeface="Courier New" panose="02070309020205020404" pitchFamily="49" charset="0"/>
                <a:cs typeface="Courier New" panose="02070309020205020404" pitchFamily="49" charset="0"/>
              </a:rPr>
              <a:t>13 7 A CAT$GATTAGATA#GATTACAT$GATA</a:t>
            </a:r>
          </a:p>
          <a:p>
            <a:r>
              <a:rPr lang="en-US" sz="1500" b="1" i="0" dirty="0">
                <a:effectLst/>
                <a:latin typeface="Courier New" panose="02070309020205020404" pitchFamily="49" charset="0"/>
                <a:cs typeface="Courier New" panose="02070309020205020404" pitchFamily="49" charset="0"/>
              </a:rPr>
              <a:t>22</a:t>
            </a:r>
            <a:r>
              <a:rPr lang="en-US" sz="1500" b="0" i="0" dirty="0">
                <a:effectLst/>
                <a:latin typeface="Courier New" panose="02070309020205020404" pitchFamily="49" charset="0"/>
                <a:cs typeface="Courier New" panose="02070309020205020404" pitchFamily="49" charset="0"/>
              </a:rPr>
              <a:t> 0 A GATA#GATTACAT$GATACAT$GATTA</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9</a:t>
            </a:r>
            <a:r>
              <a:rPr lang="en-US" sz="1500" b="0" i="0" dirty="0">
                <a:effectLst/>
                <a:latin typeface="Courier New" panose="02070309020205020404" pitchFamily="49" charset="0"/>
                <a:cs typeface="Courier New" panose="02070309020205020404" pitchFamily="49" charset="0"/>
              </a:rPr>
              <a:t> 4 $ GATACAT$GATTAGATA#GATTACAT$</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0</a:t>
            </a:r>
            <a:r>
              <a:rPr lang="en-US" sz="1500" b="0" i="0" dirty="0">
                <a:effectLst/>
                <a:latin typeface="Courier New" panose="02070309020205020404" pitchFamily="49" charset="0"/>
                <a:cs typeface="Courier New" panose="02070309020205020404" pitchFamily="49" charset="0"/>
              </a:rPr>
              <a:t> 3 # GATTACAT$GATACAT$GATTAGATA#</a:t>
            </a:r>
          </a:p>
          <a:p>
            <a:r>
              <a:rPr lang="en-US" sz="1500" b="1" i="0" dirty="0">
                <a:effectLst/>
                <a:latin typeface="Courier New" panose="02070309020205020404" pitchFamily="49" charset="0"/>
                <a:cs typeface="Courier New" panose="02070309020205020404" pitchFamily="49" charset="0"/>
              </a:rPr>
              <a:t>17</a:t>
            </a:r>
            <a:r>
              <a:rPr lang="en-US" sz="1500" b="0" i="0" dirty="0">
                <a:effectLst/>
                <a:latin typeface="Courier New" panose="02070309020205020404" pitchFamily="49" charset="0"/>
                <a:cs typeface="Courier New" panose="02070309020205020404" pitchFamily="49" charset="0"/>
              </a:rPr>
              <a:t> 5 $ GATTAGATA#GATTACAT$GATACAT$</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7</a:t>
            </a:r>
            <a:r>
              <a:rPr lang="en-US" sz="1500" b="0" i="0" dirty="0">
                <a:effectLst/>
                <a:latin typeface="Courier New" panose="02070309020205020404" pitchFamily="49" charset="0"/>
                <a:cs typeface="Courier New" panose="02070309020205020404" pitchFamily="49" charset="0"/>
              </a:rPr>
              <a:t> 0 A T$GATACAT$GATTAGATA#GATTACA</a:t>
            </a:r>
          </a:p>
          <a:p>
            <a:r>
              <a:rPr lang="en-US" sz="1500" b="0" i="0" dirty="0">
                <a:effectLst/>
                <a:latin typeface="Courier New" panose="02070309020205020404" pitchFamily="49" charset="0"/>
                <a:cs typeface="Courier New" panose="02070309020205020404" pitchFamily="49" charset="0"/>
              </a:rPr>
              <a:t>15 5 A T$GATTAGATA#GATTACAT$GATACA</a:t>
            </a:r>
          </a:p>
          <a:p>
            <a:r>
              <a:rPr lang="en-US" sz="1500" b="1" i="0" dirty="0">
                <a:effectLst/>
                <a:latin typeface="Courier New" panose="02070309020205020404" pitchFamily="49" charset="0"/>
                <a:cs typeface="Courier New" panose="02070309020205020404" pitchFamily="49" charset="0"/>
              </a:rPr>
              <a:t>24</a:t>
            </a:r>
            <a:r>
              <a:rPr lang="en-US" sz="1500" b="0" i="0" dirty="0">
                <a:effectLst/>
                <a:latin typeface="Courier New" panose="02070309020205020404" pitchFamily="49" charset="0"/>
                <a:cs typeface="Courier New" panose="02070309020205020404" pitchFamily="49" charset="0"/>
              </a:rPr>
              <a:t> 1 A TA#GATTACAT$GATACAT$GATTAGA</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3</a:t>
            </a:r>
            <a:r>
              <a:rPr lang="en-US" sz="1500" b="0" i="0" dirty="0">
                <a:effectLst/>
                <a:latin typeface="Courier New" panose="02070309020205020404" pitchFamily="49" charset="0"/>
                <a:cs typeface="Courier New" panose="02070309020205020404" pitchFamily="49" charset="0"/>
              </a:rPr>
              <a:t> 2 T TACAT$GATACAT$GATTAGATA#GAT</a:t>
            </a:r>
          </a:p>
          <a:p>
            <a:r>
              <a:rPr lang="en-US" sz="1500" b="1" i="0" dirty="0">
                <a:effectLst/>
                <a:latin typeface="Courier New" panose="02070309020205020404" pitchFamily="49" charset="0"/>
                <a:cs typeface="Courier New" panose="02070309020205020404" pitchFamily="49" charset="0"/>
              </a:rPr>
              <a:t>11</a:t>
            </a:r>
            <a:r>
              <a:rPr lang="en-US" sz="1500" b="0" i="0" dirty="0">
                <a:effectLst/>
                <a:latin typeface="Courier New" panose="02070309020205020404" pitchFamily="49" charset="0"/>
                <a:cs typeface="Courier New" panose="02070309020205020404" pitchFamily="49" charset="0"/>
              </a:rPr>
              <a:t> 9 A TACAT$GATTAGATA#GATTACAT$GA</a:t>
            </a:r>
          </a:p>
          <a:p>
            <a:r>
              <a:rPr lang="en-US" sz="1500" b="1" i="0" dirty="0">
                <a:effectLst/>
                <a:latin typeface="Courier New" panose="02070309020205020404" pitchFamily="49" charset="0"/>
                <a:cs typeface="Courier New" panose="02070309020205020404" pitchFamily="49" charset="0"/>
              </a:rPr>
              <a:t>20</a:t>
            </a:r>
            <a:r>
              <a:rPr lang="en-US" sz="1500" b="0" i="0" dirty="0">
                <a:effectLst/>
                <a:latin typeface="Courier New" panose="02070309020205020404" pitchFamily="49" charset="0"/>
                <a:cs typeface="Courier New" panose="02070309020205020404" pitchFamily="49" charset="0"/>
              </a:rPr>
              <a:t> 2 T TAGATA#GATTACAT$GATACAT$GAT</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2</a:t>
            </a:r>
            <a:r>
              <a:rPr lang="en-US" sz="1500" b="0" i="0" dirty="0">
                <a:effectLst/>
                <a:latin typeface="Courier New" panose="02070309020205020404" pitchFamily="49" charset="0"/>
                <a:cs typeface="Courier New" panose="02070309020205020404" pitchFamily="49" charset="0"/>
              </a:rPr>
              <a:t> 1 A TTACAT$GATACAT$GATTAGATA#GA</a:t>
            </a:r>
          </a:p>
          <a:p>
            <a:r>
              <a:rPr lang="en-US" sz="1500" b="1" i="0" dirty="0">
                <a:effectLst/>
                <a:latin typeface="Courier New" panose="02070309020205020404" pitchFamily="49" charset="0"/>
                <a:cs typeface="Courier New" panose="02070309020205020404" pitchFamily="49" charset="0"/>
              </a:rPr>
              <a:t>19</a:t>
            </a:r>
            <a:r>
              <a:rPr lang="en-US" sz="1500" b="0" i="0" dirty="0">
                <a:effectLst/>
                <a:latin typeface="Courier New" panose="02070309020205020404" pitchFamily="49" charset="0"/>
                <a:cs typeface="Courier New" panose="02070309020205020404" pitchFamily="49" charset="0"/>
              </a:rPr>
              <a:t> 3 A TTAGATA#GATTACAT$GATACAT$GA</a:t>
            </a:r>
            <a:endParaRPr lang="en-US" sz="1500" dirty="0">
              <a:latin typeface="Courier New" panose="02070309020205020404" pitchFamily="49" charset="0"/>
              <a:cs typeface="Courier New" panose="02070309020205020404" pitchFamily="49" charset="0"/>
            </a:endParaRPr>
          </a:p>
        </p:txBody>
      </p:sp>
      <p:sp>
        <p:nvSpPr>
          <p:cNvPr id="5" name="Title 4">
            <a:extLst>
              <a:ext uri="{FF2B5EF4-FFF2-40B4-BE49-F238E27FC236}">
                <a16:creationId xmlns:a16="http://schemas.microsoft.com/office/drawing/2014/main" id="{534BEA4C-C852-41F6-AE02-9352F4A92128}"/>
              </a:ext>
            </a:extLst>
          </p:cNvPr>
          <p:cNvSpPr>
            <a:spLocks noGrp="1"/>
          </p:cNvSpPr>
          <p:nvPr>
            <p:ph type="title"/>
          </p:nvPr>
        </p:nvSpPr>
        <p:spPr/>
        <p:txBody>
          <a:bodyPr/>
          <a:lstStyle/>
          <a:p>
            <a:endParaRPr lang="en-US"/>
          </a:p>
        </p:txBody>
      </p:sp>
      <p:sp>
        <p:nvSpPr>
          <p:cNvPr id="7" name="Text Placeholder 6">
            <a:extLst>
              <a:ext uri="{FF2B5EF4-FFF2-40B4-BE49-F238E27FC236}">
                <a16:creationId xmlns:a16="http://schemas.microsoft.com/office/drawing/2014/main" id="{8CF5CF99-47D7-4651-99EA-5305061CB05F}"/>
              </a:ext>
            </a:extLst>
          </p:cNvPr>
          <p:cNvSpPr>
            <a:spLocks noGrp="1"/>
          </p:cNvSpPr>
          <p:nvPr>
            <p:ph type="body" sz="half" idx="2"/>
          </p:nvPr>
        </p:nvSpPr>
        <p:spPr/>
        <p:txBody>
          <a:bodyPr/>
          <a:lstStyle/>
          <a:p>
            <a:endParaRPr lang="en-US"/>
          </a:p>
        </p:txBody>
      </p:sp>
      <p:sp>
        <p:nvSpPr>
          <p:cNvPr id="8" name="TextBox 7">
            <a:extLst>
              <a:ext uri="{FF2B5EF4-FFF2-40B4-BE49-F238E27FC236}">
                <a16:creationId xmlns:a16="http://schemas.microsoft.com/office/drawing/2014/main" id="{4B4DBDDB-7C47-459F-B0DF-BEC6694D19D1}"/>
              </a:ext>
            </a:extLst>
          </p:cNvPr>
          <p:cNvSpPr txBox="1"/>
          <p:nvPr/>
        </p:nvSpPr>
        <p:spPr>
          <a:xfrm>
            <a:off x="4791166" y="236355"/>
            <a:ext cx="444137" cy="323165"/>
          </a:xfrm>
          <a:prstGeom prst="rect">
            <a:avLst/>
          </a:prstGeom>
          <a:noFill/>
        </p:spPr>
        <p:txBody>
          <a:bodyPr wrap="square" rtlCol="0">
            <a:spAutoFit/>
          </a:bodyPr>
          <a:lstStyle/>
          <a:p>
            <a:r>
              <a:rPr lang="en-US" sz="1500" dirty="0">
                <a:latin typeface="Courier New" panose="02070309020205020404" pitchFamily="49" charset="0"/>
                <a:cs typeface="Courier New" panose="02070309020205020404" pitchFamily="49" charset="0"/>
              </a:rPr>
              <a:t>SA</a:t>
            </a:r>
          </a:p>
        </p:txBody>
      </p:sp>
      <p:sp>
        <p:nvSpPr>
          <p:cNvPr id="9" name="TextBox 8">
            <a:extLst>
              <a:ext uri="{FF2B5EF4-FFF2-40B4-BE49-F238E27FC236}">
                <a16:creationId xmlns:a16="http://schemas.microsoft.com/office/drawing/2014/main" id="{CB4DCE7F-7C91-40EF-BD65-333465002523}"/>
              </a:ext>
            </a:extLst>
          </p:cNvPr>
          <p:cNvSpPr txBox="1"/>
          <p:nvPr/>
        </p:nvSpPr>
        <p:spPr>
          <a:xfrm>
            <a:off x="5104675" y="236357"/>
            <a:ext cx="696685" cy="323165"/>
          </a:xfrm>
          <a:prstGeom prst="rect">
            <a:avLst/>
          </a:prstGeom>
          <a:noFill/>
        </p:spPr>
        <p:txBody>
          <a:bodyPr wrap="square" rtlCol="0">
            <a:spAutoFit/>
          </a:bodyPr>
          <a:lstStyle/>
          <a:p>
            <a:r>
              <a:rPr lang="en-US" sz="1500" dirty="0">
                <a:latin typeface="Courier New" panose="02070309020205020404" pitchFamily="49" charset="0"/>
                <a:cs typeface="Courier New" panose="02070309020205020404" pitchFamily="49" charset="0"/>
              </a:rPr>
              <a:t>LCP</a:t>
            </a:r>
          </a:p>
        </p:txBody>
      </p:sp>
      <p:sp>
        <p:nvSpPr>
          <p:cNvPr id="10" name="TextBox 9">
            <a:extLst>
              <a:ext uri="{FF2B5EF4-FFF2-40B4-BE49-F238E27FC236}">
                <a16:creationId xmlns:a16="http://schemas.microsoft.com/office/drawing/2014/main" id="{2F001B1A-FFB3-4345-9B22-66E9928FFC9F}"/>
              </a:ext>
            </a:extLst>
          </p:cNvPr>
          <p:cNvSpPr txBox="1"/>
          <p:nvPr/>
        </p:nvSpPr>
        <p:spPr>
          <a:xfrm>
            <a:off x="5518331" y="236354"/>
            <a:ext cx="566057" cy="323165"/>
          </a:xfrm>
          <a:prstGeom prst="rect">
            <a:avLst/>
          </a:prstGeom>
          <a:noFill/>
        </p:spPr>
        <p:txBody>
          <a:bodyPr wrap="square" rtlCol="0">
            <a:spAutoFit/>
          </a:bodyPr>
          <a:lstStyle/>
          <a:p>
            <a:r>
              <a:rPr lang="en-US" sz="1500" dirty="0">
                <a:latin typeface="Courier New" panose="02070309020205020404" pitchFamily="49" charset="0"/>
                <a:cs typeface="Courier New" panose="02070309020205020404" pitchFamily="49" charset="0"/>
              </a:rPr>
              <a:t>BWT</a:t>
            </a:r>
          </a:p>
        </p:txBody>
      </p:sp>
      <p:sp>
        <p:nvSpPr>
          <p:cNvPr id="12" name="TextBox 11">
            <a:extLst>
              <a:ext uri="{FF2B5EF4-FFF2-40B4-BE49-F238E27FC236}">
                <a16:creationId xmlns:a16="http://schemas.microsoft.com/office/drawing/2014/main" id="{4ADCBEF8-07C9-4350-AD44-BFC1633097CF}"/>
              </a:ext>
            </a:extLst>
          </p:cNvPr>
          <p:cNvSpPr txBox="1"/>
          <p:nvPr/>
        </p:nvSpPr>
        <p:spPr>
          <a:xfrm>
            <a:off x="5104675" y="-19879"/>
            <a:ext cx="3784963" cy="553998"/>
          </a:xfrm>
          <a:prstGeom prst="rect">
            <a:avLst/>
          </a:prstGeom>
          <a:noFill/>
        </p:spPr>
        <p:txBody>
          <a:bodyPr wrap="square" rtlCol="0">
            <a:spAutoFit/>
          </a:bodyPr>
          <a:lstStyle/>
          <a:p>
            <a:r>
              <a:rPr lang="en-US" sz="1500" dirty="0">
                <a:latin typeface="Courier New" panose="02070309020205020404" pitchFamily="49" charset="0"/>
                <a:cs typeface="Courier New" panose="02070309020205020404" pitchFamily="49" charset="0"/>
              </a:rPr>
              <a:t>S = </a:t>
            </a:r>
            <a:r>
              <a:rPr lang="en-US" sz="1500" b="0" i="0" dirty="0">
                <a:effectLst/>
                <a:latin typeface="Courier New" panose="02070309020205020404" pitchFamily="49" charset="0"/>
                <a:cs typeface="Courier New" panose="02070309020205020404" pitchFamily="49" charset="0"/>
              </a:rPr>
              <a:t>GATTACAT$GATACAT$GATTAGATA#</a:t>
            </a:r>
          </a:p>
          <a:p>
            <a:endParaRPr lang="en-US" sz="1500" dirty="0">
              <a:latin typeface="Courier New" panose="02070309020205020404" pitchFamily="49" charset="0"/>
              <a:cs typeface="Courier New" panose="02070309020205020404" pitchFamily="49" charset="0"/>
            </a:endParaRPr>
          </a:p>
        </p:txBody>
      </p:sp>
      <p:sp>
        <p:nvSpPr>
          <p:cNvPr id="2" name="Slide Number Placeholder 1">
            <a:extLst>
              <a:ext uri="{FF2B5EF4-FFF2-40B4-BE49-F238E27FC236}">
                <a16:creationId xmlns:a16="http://schemas.microsoft.com/office/drawing/2014/main" id="{FAA95A2F-7E42-4A6F-8429-F7C774CD3396}"/>
              </a:ext>
            </a:extLst>
          </p:cNvPr>
          <p:cNvSpPr>
            <a:spLocks noGrp="1"/>
          </p:cNvSpPr>
          <p:nvPr>
            <p:ph type="sldNum" sz="quarter" idx="12"/>
          </p:nvPr>
        </p:nvSpPr>
        <p:spPr/>
        <p:txBody>
          <a:bodyPr/>
          <a:lstStyle/>
          <a:p>
            <a:fld id="{2F7B530C-006E-4E40-83A9-0D679570FF2D}" type="slidenum">
              <a:rPr lang="en-US" smtClean="0"/>
              <a:t>19</a:t>
            </a:fld>
            <a:endParaRPr lang="en-US"/>
          </a:p>
        </p:txBody>
      </p:sp>
    </p:spTree>
    <p:extLst>
      <p:ext uri="{BB962C8B-B14F-4D97-AF65-F5344CB8AC3E}">
        <p14:creationId xmlns:p14="http://schemas.microsoft.com/office/powerpoint/2010/main" val="1496511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ED7F9-A124-45DA-8094-339C325AA580}"/>
              </a:ext>
            </a:extLst>
          </p:cNvPr>
          <p:cNvSpPr>
            <a:spLocks noGrp="1"/>
          </p:cNvSpPr>
          <p:nvPr>
            <p:ph type="title"/>
          </p:nvPr>
        </p:nvSpPr>
        <p:spPr/>
        <p:txBody>
          <a:bodyPr>
            <a:normAutofit/>
          </a:bodyPr>
          <a:lstStyle/>
          <a:p>
            <a:r>
              <a:rPr lang="en-US" sz="3200" dirty="0"/>
              <a:t>Compressed Suffix Arrays</a:t>
            </a:r>
          </a:p>
        </p:txBody>
      </p:sp>
      <p:sp>
        <p:nvSpPr>
          <p:cNvPr id="4" name="Slide Number Placeholder 3">
            <a:extLst>
              <a:ext uri="{FF2B5EF4-FFF2-40B4-BE49-F238E27FC236}">
                <a16:creationId xmlns:a16="http://schemas.microsoft.com/office/drawing/2014/main" id="{160D412E-E02C-4622-A3DC-9CE84948316A}"/>
              </a:ext>
            </a:extLst>
          </p:cNvPr>
          <p:cNvSpPr>
            <a:spLocks noGrp="1"/>
          </p:cNvSpPr>
          <p:nvPr>
            <p:ph type="sldNum" sz="quarter" idx="12"/>
          </p:nvPr>
        </p:nvSpPr>
        <p:spPr/>
        <p:txBody>
          <a:bodyPr/>
          <a:lstStyle/>
          <a:p>
            <a:fld id="{2F7B530C-006E-4E40-83A9-0D679570FF2D}" type="slidenum">
              <a:rPr lang="en-US" smtClean="0"/>
              <a:pPr/>
              <a:t>2</a:t>
            </a:fld>
            <a:endParaRPr lang="en-US"/>
          </a:p>
        </p:txBody>
      </p:sp>
      <p:sp>
        <p:nvSpPr>
          <p:cNvPr id="3" name="Content Placeholder 2">
            <a:extLst>
              <a:ext uri="{FF2B5EF4-FFF2-40B4-BE49-F238E27FC236}">
                <a16:creationId xmlns:a16="http://schemas.microsoft.com/office/drawing/2014/main" id="{4E24AF36-F457-413D-A0EF-0622EB412753}"/>
              </a:ext>
            </a:extLst>
          </p:cNvPr>
          <p:cNvSpPr>
            <a:spLocks noGrp="1"/>
          </p:cNvSpPr>
          <p:nvPr>
            <p:ph idx="4294967295"/>
          </p:nvPr>
        </p:nvSpPr>
        <p:spPr>
          <a:xfrm>
            <a:off x="822960" y="1846263"/>
            <a:ext cx="7543800" cy="4022725"/>
          </a:xfrm>
        </p:spPr>
        <p:txBody>
          <a:bodyPr/>
          <a:lstStyle/>
          <a:p>
            <a:r>
              <a:rPr lang="en-US" dirty="0"/>
              <a:t>- Invaluable tool in compressing large genomic data which has been rapidly growing over the last decade.</a:t>
            </a:r>
          </a:p>
          <a:p>
            <a:r>
              <a:rPr lang="en-US" dirty="0"/>
              <a:t>- Problems of optimally querying these data structures in limited amounts of space is important.</a:t>
            </a:r>
          </a:p>
        </p:txBody>
      </p:sp>
    </p:spTree>
    <p:extLst>
      <p:ext uri="{BB962C8B-B14F-4D97-AF65-F5344CB8AC3E}">
        <p14:creationId xmlns:p14="http://schemas.microsoft.com/office/powerpoint/2010/main" val="1449038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A7EFE40-47E8-E449-A0AA-48ED7B2FBA8B}"/>
              </a:ext>
            </a:extLst>
          </p:cNvPr>
          <p:cNvSpPr txBox="1"/>
          <p:nvPr/>
        </p:nvSpPr>
        <p:spPr>
          <a:xfrm>
            <a:off x="920551" y="87086"/>
            <a:ext cx="7814145" cy="6530444"/>
          </a:xfrm>
          <a:prstGeom prst="rect">
            <a:avLst/>
          </a:prstGeom>
          <a:noFill/>
        </p:spPr>
        <p:txBody>
          <a:bodyPr wrap="square" rtlCol="0">
            <a:spAutoFit/>
          </a:bodyPr>
          <a:lstStyle/>
          <a:p>
            <a:r>
              <a:rPr lang="en-US" sz="1500" b="1" i="0" dirty="0">
                <a:effectLst/>
                <a:latin typeface="Courier New" panose="02070309020205020404" pitchFamily="49" charset="0"/>
                <a:cs typeface="Courier New" panose="02070309020205020404" pitchFamily="49" charset="0"/>
              </a:rPr>
              <a:t>26</a:t>
            </a:r>
            <a:r>
              <a:rPr lang="en-US" sz="1500" b="0" i="0" dirty="0">
                <a:effectLst/>
                <a:latin typeface="Courier New" panose="02070309020205020404" pitchFamily="49" charset="0"/>
                <a:cs typeface="Courier New" panose="02070309020205020404" pitchFamily="49" charset="0"/>
              </a:rPr>
              <a:t> </a:t>
            </a:r>
            <a:r>
              <a:rPr lang="en-US" sz="1500" dirty="0">
                <a:latin typeface="Courier New" panose="02070309020205020404" pitchFamily="49" charset="0"/>
                <a:cs typeface="Courier New" panose="02070309020205020404" pitchFamily="49" charset="0"/>
              </a:rPr>
              <a:t>0 #GATTACAT$GATACAT$GATTAGAT </a:t>
            </a:r>
            <a:r>
              <a:rPr lang="en-US" sz="1500" b="0" i="0" dirty="0">
                <a:solidFill>
                  <a:schemeClr val="accent1"/>
                </a:solidFill>
                <a:effectLst/>
                <a:latin typeface="Courier New" panose="02070309020205020404" pitchFamily="49" charset="0"/>
                <a:cs typeface="Courier New" panose="02070309020205020404" pitchFamily="49" charset="0"/>
              </a:rPr>
              <a:t>A</a:t>
            </a:r>
            <a:r>
              <a:rPr lang="en-US" sz="1500" b="0" i="0" dirty="0">
                <a:effectLst/>
                <a:latin typeface="Courier New" panose="02070309020205020404" pitchFamily="49" charset="0"/>
                <a:cs typeface="Courier New" panose="02070309020205020404" pitchFamily="49" charset="0"/>
              </a:rPr>
              <a:t> #GATTACAT$GATACAT$GATTAGATA</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8</a:t>
            </a:r>
            <a:r>
              <a:rPr lang="en-US" sz="1500" b="0" i="0" dirty="0">
                <a:effectLst/>
                <a:latin typeface="Courier New" panose="02070309020205020404" pitchFamily="49" charset="0"/>
                <a:cs typeface="Courier New" panose="02070309020205020404" pitchFamily="49" charset="0"/>
              </a:rPr>
              <a:t> 0 </a:t>
            </a:r>
            <a:r>
              <a:rPr lang="en-US" sz="1500" dirty="0">
                <a:latin typeface="Courier New" panose="02070309020205020404" pitchFamily="49" charset="0"/>
                <a:cs typeface="Courier New" panose="02070309020205020404" pitchFamily="49" charset="0"/>
              </a:rPr>
              <a:t>$GATACAT$GATTAGATA#GA</a:t>
            </a:r>
            <a:r>
              <a:rPr lang="en-US" sz="1500" dirty="0">
                <a:solidFill>
                  <a:schemeClr val="accent1"/>
                </a:solidFill>
                <a:latin typeface="Courier New" panose="02070309020205020404" pitchFamily="49" charset="0"/>
                <a:cs typeface="Courier New" panose="02070309020205020404" pitchFamily="49" charset="0"/>
              </a:rPr>
              <a:t>T</a:t>
            </a:r>
            <a:r>
              <a:rPr lang="en-US" sz="1500" dirty="0">
                <a:latin typeface="Courier New" panose="02070309020205020404" pitchFamily="49" charset="0"/>
                <a:cs typeface="Courier New" panose="02070309020205020404" pitchFamily="49" charset="0"/>
              </a:rPr>
              <a:t>TACA </a:t>
            </a:r>
            <a:r>
              <a:rPr lang="en-US" sz="1500" b="0" i="0" dirty="0">
                <a:effectLst/>
                <a:latin typeface="Courier New" panose="02070309020205020404" pitchFamily="49" charset="0"/>
                <a:cs typeface="Courier New" panose="02070309020205020404" pitchFamily="49" charset="0"/>
              </a:rPr>
              <a:t>T $GATACAT$GATTAGATA#GATTACAT</a:t>
            </a:r>
          </a:p>
          <a:p>
            <a:r>
              <a:rPr lang="en-US" sz="1500" b="0" i="0" dirty="0">
                <a:effectLst/>
                <a:latin typeface="Courier New" panose="02070309020205020404" pitchFamily="49" charset="0"/>
                <a:cs typeface="Courier New" panose="02070309020205020404" pitchFamily="49" charset="0"/>
              </a:rPr>
              <a:t>16 4 </a:t>
            </a:r>
            <a:r>
              <a:rPr lang="en-US" sz="1500" dirty="0">
                <a:latin typeface="Courier New" panose="02070309020205020404" pitchFamily="49" charset="0"/>
                <a:cs typeface="Courier New" panose="02070309020205020404" pitchFamily="49" charset="0"/>
              </a:rPr>
              <a:t>$GATTAGATA#GATTACAT$GATA</a:t>
            </a:r>
            <a:r>
              <a:rPr lang="en-US" sz="1500" dirty="0">
                <a:solidFill>
                  <a:schemeClr val="accent1"/>
                </a:solidFill>
                <a:latin typeface="Courier New" panose="02070309020205020404" pitchFamily="49" charset="0"/>
                <a:cs typeface="Courier New" panose="02070309020205020404" pitchFamily="49" charset="0"/>
              </a:rPr>
              <a:t>C</a:t>
            </a:r>
            <a:r>
              <a:rPr lang="en-US" sz="1500" dirty="0">
                <a:latin typeface="Courier New" panose="02070309020205020404" pitchFamily="49" charset="0"/>
                <a:cs typeface="Courier New" panose="02070309020205020404" pitchFamily="49" charset="0"/>
              </a:rPr>
              <a:t>A T </a:t>
            </a:r>
            <a:r>
              <a:rPr lang="en-US" sz="1500" b="0" i="0" dirty="0">
                <a:effectLst/>
                <a:latin typeface="Courier New" panose="02070309020205020404" pitchFamily="49" charset="0"/>
                <a:cs typeface="Courier New" panose="02070309020205020404" pitchFamily="49" charset="0"/>
              </a:rPr>
              <a:t>$GATTAGATA#GATTACAT$GATACAT</a:t>
            </a:r>
          </a:p>
          <a:p>
            <a:r>
              <a:rPr lang="en-US" sz="1500" b="0" i="0" dirty="0">
                <a:effectLst/>
                <a:latin typeface="Courier New" panose="02070309020205020404" pitchFamily="49" charset="0"/>
                <a:cs typeface="Courier New" panose="02070309020205020404" pitchFamily="49" charset="0"/>
              </a:rPr>
              <a:t>25 0 </a:t>
            </a:r>
            <a:r>
              <a:rPr lang="en-US" sz="1500" dirty="0">
                <a:latin typeface="Courier New" panose="02070309020205020404" pitchFamily="49" charset="0"/>
                <a:cs typeface="Courier New" panose="02070309020205020404" pitchFamily="49" charset="0"/>
              </a:rPr>
              <a:t>A#GATTACAT$GATACAT$GATTAG</a:t>
            </a:r>
            <a:r>
              <a:rPr lang="en-US" sz="1500" dirty="0">
                <a:solidFill>
                  <a:schemeClr val="accent1"/>
                </a:solidFill>
                <a:latin typeface="Courier New" panose="02070309020205020404" pitchFamily="49" charset="0"/>
                <a:cs typeface="Courier New" panose="02070309020205020404" pitchFamily="49" charset="0"/>
              </a:rPr>
              <a:t>A</a:t>
            </a:r>
            <a:r>
              <a:rPr lang="en-US" sz="1500" dirty="0">
                <a:solidFill>
                  <a:schemeClr val="accent2"/>
                </a:solidFill>
                <a:latin typeface="Courier New" panose="02070309020205020404" pitchFamily="49" charset="0"/>
                <a:cs typeface="Courier New" panose="02070309020205020404" pitchFamily="49" charset="0"/>
              </a:rPr>
              <a:t> </a:t>
            </a:r>
            <a:r>
              <a:rPr lang="en-US" sz="1500" dirty="0">
                <a:latin typeface="Courier New" panose="02070309020205020404" pitchFamily="49" charset="0"/>
                <a:cs typeface="Courier New" panose="02070309020205020404" pitchFamily="49" charset="0"/>
              </a:rPr>
              <a:t>T </a:t>
            </a:r>
            <a:r>
              <a:rPr lang="en-US" sz="1500" b="0" i="0" dirty="0">
                <a:effectLst/>
                <a:latin typeface="Courier New" panose="02070309020205020404" pitchFamily="49" charset="0"/>
                <a:cs typeface="Courier New" panose="02070309020205020404" pitchFamily="49" charset="0"/>
              </a:rPr>
              <a:t>A#GATTACAT$GATACAT$GATTAGAT</a:t>
            </a:r>
          </a:p>
          <a:p>
            <a:r>
              <a:rPr lang="en-US" sz="1500" b="0" i="0" dirty="0">
                <a:effectLst/>
                <a:latin typeface="Courier New" panose="02070309020205020404" pitchFamily="49" charset="0"/>
                <a:cs typeface="Courier New" panose="02070309020205020404" pitchFamily="49" charset="0"/>
              </a:rPr>
              <a:t> 4 1 </a:t>
            </a:r>
            <a:r>
              <a:rPr lang="en-US" sz="1500" dirty="0">
                <a:latin typeface="Courier New" panose="02070309020205020404" pitchFamily="49" charset="0"/>
                <a:cs typeface="Courier New" panose="02070309020205020404" pitchFamily="49" charset="0"/>
              </a:rPr>
              <a:t>ACAT$GATACAT$GATTAGATA#GA</a:t>
            </a:r>
            <a:r>
              <a:rPr lang="en-US" sz="1500" dirty="0">
                <a:solidFill>
                  <a:schemeClr val="accent1"/>
                </a:solidFill>
                <a:latin typeface="Courier New" panose="02070309020205020404" pitchFamily="49" charset="0"/>
                <a:cs typeface="Courier New" panose="02070309020205020404" pitchFamily="49" charset="0"/>
              </a:rPr>
              <a:t>T</a:t>
            </a:r>
            <a:r>
              <a:rPr lang="en-US" sz="1500" dirty="0">
                <a:solidFill>
                  <a:schemeClr val="accent2"/>
                </a:solidFill>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T ACAT$GATACAT$GATTAGATA#GATT</a:t>
            </a:r>
          </a:p>
          <a:p>
            <a:r>
              <a:rPr lang="en-US" sz="1500" b="0" i="0" dirty="0">
                <a:effectLst/>
                <a:latin typeface="Courier New" panose="02070309020205020404" pitchFamily="49" charset="0"/>
                <a:cs typeface="Courier New" panose="02070309020205020404" pitchFamily="49" charset="0"/>
              </a:rPr>
              <a:t>12 8 </a:t>
            </a:r>
            <a:r>
              <a:rPr lang="en-US" sz="1500" dirty="0">
                <a:latin typeface="Courier New" panose="02070309020205020404" pitchFamily="49" charset="0"/>
                <a:cs typeface="Courier New" panose="02070309020205020404" pitchFamily="49" charset="0"/>
              </a:rPr>
              <a:t>ACAT$GATTAGATA#GATTACAT$G</a:t>
            </a:r>
            <a:r>
              <a:rPr lang="en-US" sz="1500" dirty="0">
                <a:solidFill>
                  <a:schemeClr val="accent1"/>
                </a:solidFill>
                <a:latin typeface="Courier New" panose="02070309020205020404" pitchFamily="49" charset="0"/>
                <a:cs typeface="Courier New" panose="02070309020205020404" pitchFamily="49" charset="0"/>
              </a:rPr>
              <a:t>A</a:t>
            </a:r>
            <a:r>
              <a:rPr lang="en-US" sz="1500" dirty="0">
                <a:solidFill>
                  <a:schemeClr val="accent2"/>
                </a:solidFill>
                <a:latin typeface="Courier New" panose="02070309020205020404" pitchFamily="49" charset="0"/>
                <a:cs typeface="Courier New" panose="02070309020205020404" pitchFamily="49" charset="0"/>
              </a:rPr>
              <a:t> </a:t>
            </a:r>
            <a:r>
              <a:rPr lang="en-US" sz="1500" dirty="0">
                <a:latin typeface="Courier New" panose="02070309020205020404" pitchFamily="49" charset="0"/>
                <a:cs typeface="Courier New" panose="02070309020205020404" pitchFamily="49" charset="0"/>
              </a:rPr>
              <a:t>T </a:t>
            </a:r>
            <a:r>
              <a:rPr lang="en-US" sz="1500" b="0" i="0" dirty="0">
                <a:effectLst/>
                <a:latin typeface="Courier New" panose="02070309020205020404" pitchFamily="49" charset="0"/>
                <a:cs typeface="Courier New" panose="02070309020205020404" pitchFamily="49" charset="0"/>
              </a:rPr>
              <a:t>ACAT$GATTAGATA#GATTACAT$GAT </a:t>
            </a:r>
          </a:p>
          <a:p>
            <a:r>
              <a:rPr lang="en-US" sz="1500" b="1" i="0" dirty="0">
                <a:effectLst/>
                <a:latin typeface="Courier New" panose="02070309020205020404" pitchFamily="49" charset="0"/>
                <a:cs typeface="Courier New" panose="02070309020205020404" pitchFamily="49" charset="0"/>
              </a:rPr>
              <a:t>21</a:t>
            </a:r>
            <a:r>
              <a:rPr lang="en-US" sz="1500" b="0" i="0" dirty="0">
                <a:effectLst/>
                <a:latin typeface="Courier New" panose="02070309020205020404" pitchFamily="49" charset="0"/>
                <a:cs typeface="Courier New" panose="02070309020205020404" pitchFamily="49" charset="0"/>
              </a:rPr>
              <a:t> 1 </a:t>
            </a:r>
            <a:r>
              <a:rPr lang="en-US" sz="1500" dirty="0">
                <a:latin typeface="Courier New" panose="02070309020205020404" pitchFamily="49" charset="0"/>
                <a:cs typeface="Courier New" panose="02070309020205020404" pitchFamily="49" charset="0"/>
              </a:rPr>
              <a:t>AGATA#GATTACAT$GATACAT$GAT </a:t>
            </a:r>
            <a:r>
              <a:rPr lang="en-US" sz="1500" b="0" i="0" dirty="0">
                <a:solidFill>
                  <a:schemeClr val="accent1"/>
                </a:solidFill>
                <a:effectLst/>
                <a:latin typeface="Courier New" panose="02070309020205020404" pitchFamily="49" charset="0"/>
                <a:cs typeface="Courier New" panose="02070309020205020404" pitchFamily="49" charset="0"/>
              </a:rPr>
              <a:t>T</a:t>
            </a:r>
            <a:r>
              <a:rPr lang="en-US" sz="1500" b="0" i="0" dirty="0">
                <a:effectLst/>
                <a:latin typeface="Courier New" panose="02070309020205020404" pitchFamily="49" charset="0"/>
                <a:cs typeface="Courier New" panose="02070309020205020404" pitchFamily="49" charset="0"/>
              </a:rPr>
              <a:t> AGATA#GATTACAT$GATACAT$GATT</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6</a:t>
            </a:r>
            <a:r>
              <a:rPr lang="en-US" sz="1500" dirty="0">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1 </a:t>
            </a:r>
            <a:r>
              <a:rPr lang="en-US" sz="1500" dirty="0">
                <a:latin typeface="Courier New" panose="02070309020205020404" pitchFamily="49" charset="0"/>
                <a:cs typeface="Courier New" panose="02070309020205020404" pitchFamily="49" charset="0"/>
              </a:rPr>
              <a:t>AT$GATACAT$GATTAGATA#GA</a:t>
            </a:r>
            <a:r>
              <a:rPr lang="en-US" sz="1500" dirty="0">
                <a:solidFill>
                  <a:schemeClr val="accent1"/>
                </a:solidFill>
                <a:latin typeface="Courier New" panose="02070309020205020404" pitchFamily="49" charset="0"/>
                <a:cs typeface="Courier New" panose="02070309020205020404" pitchFamily="49" charset="0"/>
              </a:rPr>
              <a:t>T</a:t>
            </a:r>
            <a:r>
              <a:rPr lang="en-US" sz="1500" dirty="0">
                <a:latin typeface="Courier New" panose="02070309020205020404" pitchFamily="49" charset="0"/>
                <a:cs typeface="Courier New" panose="02070309020205020404" pitchFamily="49" charset="0"/>
              </a:rPr>
              <a:t>TA </a:t>
            </a:r>
            <a:r>
              <a:rPr lang="en-US" sz="1500" b="0" i="0" dirty="0">
                <a:effectLst/>
                <a:latin typeface="Courier New" panose="02070309020205020404" pitchFamily="49" charset="0"/>
                <a:cs typeface="Courier New" panose="02070309020205020404" pitchFamily="49" charset="0"/>
              </a:rPr>
              <a:t>C AT$GATACAT$GATTAGATA#GATTAC</a:t>
            </a:r>
          </a:p>
          <a:p>
            <a:r>
              <a:rPr lang="en-US" sz="1500" b="1" i="0" dirty="0">
                <a:effectLst/>
                <a:latin typeface="Courier New" panose="02070309020205020404" pitchFamily="49" charset="0"/>
                <a:cs typeface="Courier New" panose="02070309020205020404" pitchFamily="49" charset="0"/>
              </a:rPr>
              <a:t>14</a:t>
            </a:r>
            <a:r>
              <a:rPr lang="en-US" sz="1500" b="0" i="0" dirty="0">
                <a:effectLst/>
                <a:latin typeface="Courier New" panose="02070309020205020404" pitchFamily="49" charset="0"/>
                <a:cs typeface="Courier New" panose="02070309020205020404" pitchFamily="49" charset="0"/>
              </a:rPr>
              <a:t> 6 AT$GATTAGATA#GATTACAT$GATA </a:t>
            </a:r>
            <a:r>
              <a:rPr lang="en-US" sz="1500" b="0" i="0" dirty="0">
                <a:solidFill>
                  <a:schemeClr val="accent1"/>
                </a:solidFill>
                <a:effectLst/>
                <a:latin typeface="Courier New" panose="02070309020205020404" pitchFamily="49" charset="0"/>
                <a:cs typeface="Courier New" panose="02070309020205020404" pitchFamily="49" charset="0"/>
              </a:rPr>
              <a:t>C</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AT$GATTAGATA#GATTACAT$GATAC</a:t>
            </a:r>
          </a:p>
          <a:p>
            <a:r>
              <a:rPr lang="en-US" sz="1500" b="1" i="0" dirty="0">
                <a:effectLst/>
                <a:latin typeface="Courier New" panose="02070309020205020404" pitchFamily="49" charset="0"/>
                <a:cs typeface="Courier New" panose="02070309020205020404" pitchFamily="49" charset="0"/>
              </a:rPr>
              <a:t>23</a:t>
            </a:r>
            <a:r>
              <a:rPr lang="en-US" sz="1500" b="0" i="0" dirty="0">
                <a:effectLst/>
                <a:latin typeface="Courier New" panose="02070309020205020404" pitchFamily="49" charset="0"/>
                <a:cs typeface="Courier New" panose="02070309020205020404" pitchFamily="49" charset="0"/>
              </a:rPr>
              <a:t> 2 ATA#GATTACAT$GATACAT$GATT</a:t>
            </a:r>
            <a:r>
              <a:rPr lang="en-US" sz="1500" b="0" i="0" dirty="0">
                <a:solidFill>
                  <a:schemeClr val="accent1"/>
                </a:solidFill>
                <a:effectLst/>
                <a:latin typeface="Courier New" panose="02070309020205020404" pitchFamily="49" charset="0"/>
                <a:cs typeface="Courier New" panose="02070309020205020404" pitchFamily="49" charset="0"/>
              </a:rPr>
              <a:t>A</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G ATA#GATTACAT$GATACAT$GATTAG</a:t>
            </a:r>
          </a:p>
          <a:p>
            <a:r>
              <a:rPr lang="en-US" sz="1500" b="0" i="0" dirty="0">
                <a:effectLst/>
                <a:latin typeface="Courier New" panose="02070309020205020404" pitchFamily="49" charset="0"/>
                <a:cs typeface="Courier New" panose="02070309020205020404" pitchFamily="49" charset="0"/>
              </a:rPr>
              <a:t>10 3 ATACAT$GATTAGATA#GATTACAT</a:t>
            </a:r>
            <a:r>
              <a:rPr lang="en-US" sz="1500" b="0" i="0" dirty="0">
                <a:solidFill>
                  <a:schemeClr val="accent1"/>
                </a:solidFill>
                <a:effectLst/>
                <a:latin typeface="Courier New" panose="02070309020205020404" pitchFamily="49" charset="0"/>
                <a:cs typeface="Courier New" panose="02070309020205020404" pitchFamily="49" charset="0"/>
              </a:rPr>
              <a:t>$</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G ATACAT$GATTAGATA#GATTACAT$G</a:t>
            </a:r>
          </a:p>
          <a:p>
            <a:r>
              <a:rPr lang="en-US" sz="1500" b="0" i="0" dirty="0">
                <a:effectLst/>
                <a:latin typeface="Courier New" panose="02070309020205020404" pitchFamily="49" charset="0"/>
                <a:cs typeface="Courier New" panose="02070309020205020404" pitchFamily="49" charset="0"/>
              </a:rPr>
              <a:t> 1 2 ATTACAT$GATACAT$GATTAGATA</a:t>
            </a:r>
            <a:r>
              <a:rPr lang="en-US" sz="1500" b="0" i="0" dirty="0">
                <a:solidFill>
                  <a:schemeClr val="accent1"/>
                </a:solidFill>
                <a:effectLst/>
                <a:latin typeface="Courier New" panose="02070309020205020404" pitchFamily="49" charset="0"/>
                <a:cs typeface="Courier New" panose="02070309020205020404" pitchFamily="49" charset="0"/>
              </a:rPr>
              <a:t>#</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G ATTACAT$GATACAT$GATTAGATA#G</a:t>
            </a:r>
          </a:p>
          <a:p>
            <a:r>
              <a:rPr lang="en-US" sz="1500" b="1" i="0" dirty="0">
                <a:effectLst/>
                <a:latin typeface="Courier New" panose="02070309020205020404" pitchFamily="49" charset="0"/>
                <a:cs typeface="Courier New" panose="02070309020205020404" pitchFamily="49" charset="0"/>
              </a:rPr>
              <a:t>18</a:t>
            </a:r>
            <a:r>
              <a:rPr lang="en-US" sz="1500" b="0" i="0" dirty="0">
                <a:effectLst/>
                <a:latin typeface="Courier New" panose="02070309020205020404" pitchFamily="49" charset="0"/>
                <a:cs typeface="Courier New" panose="02070309020205020404" pitchFamily="49" charset="0"/>
              </a:rPr>
              <a:t> 4 ATTAGATA#GATTACAT$GATACAT$ </a:t>
            </a:r>
            <a:r>
              <a:rPr lang="en-US" sz="1500" b="0" i="0" dirty="0">
                <a:solidFill>
                  <a:schemeClr val="accent1"/>
                </a:solidFill>
                <a:effectLst/>
                <a:latin typeface="Courier New" panose="02070309020205020404" pitchFamily="49" charset="0"/>
                <a:cs typeface="Courier New" panose="02070309020205020404" pitchFamily="49" charset="0"/>
              </a:rPr>
              <a:t>G</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ATTAGATA#GATTACAT$GATACAT$G</a:t>
            </a:r>
          </a:p>
          <a:p>
            <a:r>
              <a:rPr lang="en-US" sz="1500" dirty="0">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5</a:t>
            </a:r>
            <a:r>
              <a:rPr lang="en-US" sz="1500" b="0" i="0" dirty="0">
                <a:effectLst/>
                <a:latin typeface="Courier New" panose="02070309020205020404" pitchFamily="49" charset="0"/>
                <a:cs typeface="Courier New" panose="02070309020205020404" pitchFamily="49" charset="0"/>
              </a:rPr>
              <a:t> 0 CAT$GATACAT$GATTAGATA#GA</a:t>
            </a:r>
            <a:r>
              <a:rPr lang="en-US" sz="1500" b="0" i="0" dirty="0">
                <a:solidFill>
                  <a:schemeClr val="accent1"/>
                </a:solidFill>
                <a:effectLst/>
                <a:latin typeface="Courier New" panose="02070309020205020404" pitchFamily="49" charset="0"/>
                <a:cs typeface="Courier New" panose="02070309020205020404" pitchFamily="49" charset="0"/>
              </a:rPr>
              <a:t>T</a:t>
            </a:r>
            <a:r>
              <a:rPr lang="en-US" sz="1500" b="0" i="0" dirty="0">
                <a:effectLst/>
                <a:latin typeface="Courier New" panose="02070309020205020404" pitchFamily="49" charset="0"/>
                <a:cs typeface="Courier New" panose="02070309020205020404" pitchFamily="49" charset="0"/>
              </a:rPr>
              <a:t>T A CAT$GATACAT$GATTAGATA#GATTA</a:t>
            </a:r>
          </a:p>
          <a:p>
            <a:r>
              <a:rPr lang="en-US" sz="1500" b="0" i="0" dirty="0">
                <a:effectLst/>
                <a:latin typeface="Courier New" panose="02070309020205020404" pitchFamily="49" charset="0"/>
                <a:cs typeface="Courier New" panose="02070309020205020404" pitchFamily="49" charset="0"/>
              </a:rPr>
              <a:t>13 7 CAT$GATTAGATA#GATTACAT$G</a:t>
            </a:r>
            <a:r>
              <a:rPr lang="en-US" sz="1500" b="0" i="0" dirty="0">
                <a:solidFill>
                  <a:schemeClr val="accent1"/>
                </a:solidFill>
                <a:effectLst/>
                <a:latin typeface="Courier New" panose="02070309020205020404" pitchFamily="49" charset="0"/>
                <a:cs typeface="Courier New" panose="02070309020205020404" pitchFamily="49" charset="0"/>
              </a:rPr>
              <a:t>A</a:t>
            </a:r>
            <a:r>
              <a:rPr lang="en-US" sz="1500" b="0" i="0" dirty="0">
                <a:effectLst/>
                <a:latin typeface="Courier New" panose="02070309020205020404" pitchFamily="49" charset="0"/>
                <a:cs typeface="Courier New" panose="02070309020205020404" pitchFamily="49" charset="0"/>
              </a:rPr>
              <a:t>T A CAT$GATTAGATA#GATTACAT$GATA  </a:t>
            </a:r>
          </a:p>
          <a:p>
            <a:r>
              <a:rPr lang="en-US" sz="1500" b="1" i="0" dirty="0">
                <a:effectLst/>
                <a:latin typeface="Courier New" panose="02070309020205020404" pitchFamily="49" charset="0"/>
                <a:cs typeface="Courier New" panose="02070309020205020404" pitchFamily="49" charset="0"/>
              </a:rPr>
              <a:t>22</a:t>
            </a:r>
            <a:r>
              <a:rPr lang="en-US" sz="1500" b="0" i="0" dirty="0">
                <a:effectLst/>
                <a:latin typeface="Courier New" panose="02070309020205020404" pitchFamily="49" charset="0"/>
                <a:cs typeface="Courier New" panose="02070309020205020404" pitchFamily="49" charset="0"/>
              </a:rPr>
              <a:t> 0 GATA#GATTACAT$GATACAT$GATT </a:t>
            </a:r>
            <a:r>
              <a:rPr lang="en-US" sz="1500" b="0" i="0" dirty="0">
                <a:solidFill>
                  <a:schemeClr val="accent1"/>
                </a:solidFill>
                <a:effectLst/>
                <a:latin typeface="Courier New" panose="02070309020205020404" pitchFamily="49" charset="0"/>
                <a:cs typeface="Courier New" panose="02070309020205020404" pitchFamily="49" charset="0"/>
              </a:rPr>
              <a:t>A</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GATA#GATTACAT$GATACAT$GATTA</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9</a:t>
            </a:r>
            <a:r>
              <a:rPr lang="en-US" sz="1500" b="0" i="0" dirty="0">
                <a:effectLst/>
                <a:latin typeface="Courier New" panose="02070309020205020404" pitchFamily="49" charset="0"/>
                <a:cs typeface="Courier New" panose="02070309020205020404" pitchFamily="49" charset="0"/>
              </a:rPr>
              <a:t> 4 GATACAT$GATTAGATA#GATTACAT </a:t>
            </a:r>
            <a:r>
              <a:rPr lang="en-US" sz="1500" b="0" i="0" dirty="0">
                <a:solidFill>
                  <a:schemeClr val="accent1"/>
                </a:solidFill>
                <a:effectLst/>
                <a:latin typeface="Courier New" panose="02070309020205020404" pitchFamily="49" charset="0"/>
                <a:cs typeface="Courier New" panose="02070309020205020404" pitchFamily="49" charset="0"/>
              </a:rPr>
              <a:t>$</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GATACAT$GATTAGATA#GATTACAT$</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0</a:t>
            </a:r>
            <a:r>
              <a:rPr lang="en-US" sz="1500" b="0" i="0" dirty="0">
                <a:effectLst/>
                <a:latin typeface="Courier New" panose="02070309020205020404" pitchFamily="49" charset="0"/>
                <a:cs typeface="Courier New" panose="02070309020205020404" pitchFamily="49" charset="0"/>
              </a:rPr>
              <a:t> 3 GATTACAT$GATACAT$GATTAGATA </a:t>
            </a:r>
            <a:r>
              <a:rPr lang="en-US" sz="1500" b="0" i="0" dirty="0">
                <a:solidFill>
                  <a:schemeClr val="accent1"/>
                </a:solidFill>
                <a:effectLst/>
                <a:latin typeface="Courier New" panose="02070309020205020404" pitchFamily="49" charset="0"/>
                <a:cs typeface="Courier New" panose="02070309020205020404" pitchFamily="49" charset="0"/>
              </a:rPr>
              <a:t>#</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GATTACAT$GATACAT$GATTAGATA#</a:t>
            </a:r>
          </a:p>
          <a:p>
            <a:r>
              <a:rPr lang="en-US" sz="1500" b="1" i="0" dirty="0">
                <a:effectLst/>
                <a:latin typeface="Courier New" panose="02070309020205020404" pitchFamily="49" charset="0"/>
                <a:cs typeface="Courier New" panose="02070309020205020404" pitchFamily="49" charset="0"/>
              </a:rPr>
              <a:t>17</a:t>
            </a:r>
            <a:r>
              <a:rPr lang="en-US" sz="1500" b="0" i="0" dirty="0">
                <a:effectLst/>
                <a:latin typeface="Courier New" panose="02070309020205020404" pitchFamily="49" charset="0"/>
                <a:cs typeface="Courier New" panose="02070309020205020404" pitchFamily="49" charset="0"/>
              </a:rPr>
              <a:t> 5 GATTAGATA#GATTACAT$GATACAT </a:t>
            </a:r>
            <a:r>
              <a:rPr lang="en-US" sz="1500" b="0" i="0" dirty="0">
                <a:solidFill>
                  <a:schemeClr val="accent1"/>
                </a:solidFill>
                <a:effectLst/>
                <a:latin typeface="Courier New" panose="02070309020205020404" pitchFamily="49" charset="0"/>
                <a:cs typeface="Courier New" panose="02070309020205020404" pitchFamily="49" charset="0"/>
              </a:rPr>
              <a:t>$</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GATTAGATA#GATTACAT$GATACAT$</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7</a:t>
            </a:r>
            <a:r>
              <a:rPr lang="en-US" sz="1500" b="0" i="0" dirty="0">
                <a:effectLst/>
                <a:latin typeface="Courier New" panose="02070309020205020404" pitchFamily="49" charset="0"/>
                <a:cs typeface="Courier New" panose="02070309020205020404" pitchFamily="49" charset="0"/>
              </a:rPr>
              <a:t> 0 T$GATACAT$GATTAGATA#GA</a:t>
            </a:r>
            <a:r>
              <a:rPr lang="en-US" sz="1500" b="0" i="0" dirty="0">
                <a:solidFill>
                  <a:schemeClr val="accent1"/>
                </a:solidFill>
                <a:effectLst/>
                <a:latin typeface="Courier New" panose="02070309020205020404" pitchFamily="49" charset="0"/>
                <a:cs typeface="Courier New" panose="02070309020205020404" pitchFamily="49" charset="0"/>
              </a:rPr>
              <a:t>T</a:t>
            </a:r>
            <a:r>
              <a:rPr lang="en-US" sz="1500" b="0" i="0" dirty="0">
                <a:effectLst/>
                <a:latin typeface="Courier New" panose="02070309020205020404" pitchFamily="49" charset="0"/>
                <a:cs typeface="Courier New" panose="02070309020205020404" pitchFamily="49" charset="0"/>
              </a:rPr>
              <a:t>TAC A T$GATACAT$GATTAGATA#GATTACA</a:t>
            </a:r>
          </a:p>
          <a:p>
            <a:r>
              <a:rPr lang="en-US" sz="1500" b="0" i="0" dirty="0">
                <a:effectLst/>
                <a:latin typeface="Courier New" panose="02070309020205020404" pitchFamily="49" charset="0"/>
                <a:cs typeface="Courier New" panose="02070309020205020404" pitchFamily="49" charset="0"/>
              </a:rPr>
              <a:t>15 5 T$GATTAGATA#GATTACAT$GATA</a:t>
            </a:r>
            <a:r>
              <a:rPr lang="en-US" sz="1500" b="0" i="0" dirty="0">
                <a:solidFill>
                  <a:schemeClr val="accent1"/>
                </a:solidFill>
                <a:effectLst/>
                <a:latin typeface="Courier New" panose="02070309020205020404" pitchFamily="49" charset="0"/>
                <a:cs typeface="Courier New" panose="02070309020205020404" pitchFamily="49" charset="0"/>
              </a:rPr>
              <a:t>C</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A T$GATTAGATA#GATTACAT$GATACA</a:t>
            </a:r>
          </a:p>
          <a:p>
            <a:r>
              <a:rPr lang="en-US" sz="1500" b="1" i="0" dirty="0">
                <a:effectLst/>
                <a:latin typeface="Courier New" panose="02070309020205020404" pitchFamily="49" charset="0"/>
                <a:cs typeface="Courier New" panose="02070309020205020404" pitchFamily="49" charset="0"/>
              </a:rPr>
              <a:t>24</a:t>
            </a:r>
            <a:r>
              <a:rPr lang="en-US" sz="1500" b="0" i="0" dirty="0">
                <a:effectLst/>
                <a:latin typeface="Courier New" panose="02070309020205020404" pitchFamily="49" charset="0"/>
                <a:cs typeface="Courier New" panose="02070309020205020404" pitchFamily="49" charset="0"/>
              </a:rPr>
              <a:t> 1 TA#GATTACAT$GATACAT$GATTAG </a:t>
            </a:r>
            <a:r>
              <a:rPr lang="en-US" sz="1500" b="0" i="0" dirty="0">
                <a:solidFill>
                  <a:schemeClr val="accent1"/>
                </a:solidFill>
                <a:effectLst/>
                <a:latin typeface="Courier New" panose="02070309020205020404" pitchFamily="49" charset="0"/>
                <a:cs typeface="Courier New" panose="02070309020205020404" pitchFamily="49" charset="0"/>
              </a:rPr>
              <a:t>A</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TA#GATTACAT$GATACAT$GATTAGA</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3</a:t>
            </a:r>
            <a:r>
              <a:rPr lang="en-US" sz="1500" b="0" i="0" dirty="0">
                <a:effectLst/>
                <a:latin typeface="Courier New" panose="02070309020205020404" pitchFamily="49" charset="0"/>
                <a:cs typeface="Courier New" panose="02070309020205020404" pitchFamily="49" charset="0"/>
              </a:rPr>
              <a:t> 2 TACAT$GATACAT$GATTAGATA#GA </a:t>
            </a:r>
            <a:r>
              <a:rPr lang="en-US" sz="1500" b="0" i="0" dirty="0">
                <a:solidFill>
                  <a:schemeClr val="accent1"/>
                </a:solidFill>
                <a:effectLst/>
                <a:latin typeface="Courier New" panose="02070309020205020404" pitchFamily="49" charset="0"/>
                <a:cs typeface="Courier New" panose="02070309020205020404" pitchFamily="49" charset="0"/>
              </a:rPr>
              <a:t>T</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TACAT$GATACAT$GATTAGATA#GAT</a:t>
            </a:r>
          </a:p>
          <a:p>
            <a:r>
              <a:rPr lang="en-US" sz="1500" b="1" i="0" dirty="0">
                <a:effectLst/>
                <a:latin typeface="Courier New" panose="02070309020205020404" pitchFamily="49" charset="0"/>
                <a:cs typeface="Courier New" panose="02070309020205020404" pitchFamily="49" charset="0"/>
              </a:rPr>
              <a:t>11</a:t>
            </a:r>
            <a:r>
              <a:rPr lang="en-US" sz="1500" b="0" i="0" dirty="0">
                <a:effectLst/>
                <a:latin typeface="Courier New" panose="02070309020205020404" pitchFamily="49" charset="0"/>
                <a:cs typeface="Courier New" panose="02070309020205020404" pitchFamily="49" charset="0"/>
              </a:rPr>
              <a:t> 9 TACAT$GATTAGATA#GATTACAT$G </a:t>
            </a:r>
            <a:r>
              <a:rPr lang="en-US" sz="1500" b="0" i="0" dirty="0">
                <a:solidFill>
                  <a:schemeClr val="accent1"/>
                </a:solidFill>
                <a:effectLst/>
                <a:latin typeface="Courier New" panose="02070309020205020404" pitchFamily="49" charset="0"/>
                <a:cs typeface="Courier New" panose="02070309020205020404" pitchFamily="49" charset="0"/>
              </a:rPr>
              <a:t>A</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TACAT$GATTAGATA#GATTACAT$GA</a:t>
            </a:r>
          </a:p>
          <a:p>
            <a:r>
              <a:rPr lang="en-US" sz="1500" b="1" i="0" dirty="0">
                <a:effectLst/>
                <a:latin typeface="Courier New" panose="02070309020205020404" pitchFamily="49" charset="0"/>
                <a:cs typeface="Courier New" panose="02070309020205020404" pitchFamily="49" charset="0"/>
              </a:rPr>
              <a:t>20</a:t>
            </a:r>
            <a:r>
              <a:rPr lang="en-US" sz="1500" b="0" i="0" dirty="0">
                <a:effectLst/>
                <a:latin typeface="Courier New" panose="02070309020205020404" pitchFamily="49" charset="0"/>
                <a:cs typeface="Courier New" panose="02070309020205020404" pitchFamily="49" charset="0"/>
              </a:rPr>
              <a:t> 2 TAGATA#GATTACAT$GATACAT$GA </a:t>
            </a:r>
            <a:r>
              <a:rPr lang="en-US" sz="1500" b="0" i="0" dirty="0">
                <a:solidFill>
                  <a:schemeClr val="accent1"/>
                </a:solidFill>
                <a:effectLst/>
                <a:latin typeface="Courier New" panose="02070309020205020404" pitchFamily="49" charset="0"/>
                <a:cs typeface="Courier New" panose="02070309020205020404" pitchFamily="49" charset="0"/>
              </a:rPr>
              <a:t>T</a:t>
            </a:r>
            <a:r>
              <a:rPr lang="en-US" sz="1500" b="0" i="0" dirty="0">
                <a:solidFill>
                  <a:schemeClr val="accent2"/>
                </a:solidFill>
                <a:effectLst/>
                <a:latin typeface="Courier New" panose="02070309020205020404" pitchFamily="49" charset="0"/>
                <a:cs typeface="Courier New" panose="02070309020205020404" pitchFamily="49" charset="0"/>
              </a:rPr>
              <a:t> </a:t>
            </a:r>
            <a:r>
              <a:rPr lang="en-US" sz="1500" b="0" i="0" dirty="0">
                <a:effectLst/>
                <a:latin typeface="Courier New" panose="02070309020205020404" pitchFamily="49" charset="0"/>
                <a:cs typeface="Courier New" panose="02070309020205020404" pitchFamily="49" charset="0"/>
              </a:rPr>
              <a:t>TAGATA#GATTACAT$GATACAT$GAT</a:t>
            </a:r>
          </a:p>
          <a:p>
            <a:r>
              <a:rPr lang="en-US" sz="1500" b="0" i="0" dirty="0">
                <a:effectLst/>
                <a:latin typeface="Courier New" panose="02070309020205020404" pitchFamily="49" charset="0"/>
                <a:cs typeface="Courier New" panose="02070309020205020404" pitchFamily="49" charset="0"/>
              </a:rPr>
              <a:t> </a:t>
            </a:r>
            <a:r>
              <a:rPr lang="en-US" sz="1500" b="1" i="0" dirty="0">
                <a:effectLst/>
                <a:latin typeface="Courier New" panose="02070309020205020404" pitchFamily="49" charset="0"/>
                <a:cs typeface="Courier New" panose="02070309020205020404" pitchFamily="49" charset="0"/>
              </a:rPr>
              <a:t>2</a:t>
            </a:r>
            <a:r>
              <a:rPr lang="en-US" sz="1500" b="0" i="0" dirty="0">
                <a:effectLst/>
                <a:latin typeface="Courier New" panose="02070309020205020404" pitchFamily="49" charset="0"/>
                <a:cs typeface="Courier New" panose="02070309020205020404" pitchFamily="49" charset="0"/>
              </a:rPr>
              <a:t> 1 TTACAT$GATACAT$GATTAGATA</a:t>
            </a:r>
            <a:r>
              <a:rPr lang="en-US" sz="1500" b="0" i="0" dirty="0">
                <a:solidFill>
                  <a:schemeClr val="accent1"/>
                </a:solidFill>
                <a:effectLst/>
                <a:latin typeface="Courier New" panose="02070309020205020404" pitchFamily="49" charset="0"/>
                <a:cs typeface="Courier New" panose="02070309020205020404" pitchFamily="49" charset="0"/>
              </a:rPr>
              <a:t>#</a:t>
            </a:r>
            <a:r>
              <a:rPr lang="en-US" sz="1500" b="0" i="0" dirty="0">
                <a:effectLst/>
                <a:latin typeface="Courier New" panose="02070309020205020404" pitchFamily="49" charset="0"/>
                <a:cs typeface="Courier New" panose="02070309020205020404" pitchFamily="49" charset="0"/>
              </a:rPr>
              <a:t>G A TTACAT$GATACAT$GATTAGATA#GA</a:t>
            </a:r>
          </a:p>
          <a:p>
            <a:r>
              <a:rPr lang="en-US" sz="1500" b="1" i="0" dirty="0">
                <a:effectLst/>
                <a:latin typeface="Courier New" panose="02070309020205020404" pitchFamily="49" charset="0"/>
                <a:cs typeface="Courier New" panose="02070309020205020404" pitchFamily="49" charset="0"/>
              </a:rPr>
              <a:t>19</a:t>
            </a:r>
            <a:r>
              <a:rPr lang="en-US" sz="1500" b="0" i="0" dirty="0">
                <a:effectLst/>
                <a:latin typeface="Courier New" panose="02070309020205020404" pitchFamily="49" charset="0"/>
                <a:cs typeface="Courier New" panose="02070309020205020404" pitchFamily="49" charset="0"/>
              </a:rPr>
              <a:t> 3 TTAGATA#GATTACAT$GATACAT$G A TTAGATA#GATTACAT$GATACAT$GA</a:t>
            </a:r>
            <a:endParaRPr lang="en-US" sz="1500" dirty="0">
              <a:latin typeface="Courier New" panose="02070309020205020404" pitchFamily="49" charset="0"/>
              <a:cs typeface="Courier New" panose="02070309020205020404" pitchFamily="49" charset="0"/>
            </a:endParaRPr>
          </a:p>
        </p:txBody>
      </p:sp>
      <p:sp>
        <p:nvSpPr>
          <p:cNvPr id="2" name="Slide Number Placeholder 1">
            <a:extLst>
              <a:ext uri="{FF2B5EF4-FFF2-40B4-BE49-F238E27FC236}">
                <a16:creationId xmlns:a16="http://schemas.microsoft.com/office/drawing/2014/main" id="{4D7E79A9-150A-498A-8B61-A8540F964DA8}"/>
              </a:ext>
            </a:extLst>
          </p:cNvPr>
          <p:cNvSpPr>
            <a:spLocks noGrp="1"/>
          </p:cNvSpPr>
          <p:nvPr>
            <p:ph type="sldNum" sz="quarter" idx="12"/>
          </p:nvPr>
        </p:nvSpPr>
        <p:spPr/>
        <p:txBody>
          <a:bodyPr/>
          <a:lstStyle/>
          <a:p>
            <a:fld id="{2F7B530C-006E-4E40-83A9-0D679570FF2D}" type="slidenum">
              <a:rPr lang="en-US" smtClean="0"/>
              <a:t>20</a:t>
            </a:fld>
            <a:endParaRPr lang="en-US"/>
          </a:p>
        </p:txBody>
      </p:sp>
    </p:spTree>
    <p:extLst>
      <p:ext uri="{BB962C8B-B14F-4D97-AF65-F5344CB8AC3E}">
        <p14:creationId xmlns:p14="http://schemas.microsoft.com/office/powerpoint/2010/main" val="1849733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DA8A2-F9BA-47FB-BD4B-7A476969086F}"/>
              </a:ext>
            </a:extLst>
          </p:cNvPr>
          <p:cNvSpPr>
            <a:spLocks noGrp="1"/>
          </p:cNvSpPr>
          <p:nvPr>
            <p:ph type="title"/>
          </p:nvPr>
        </p:nvSpPr>
        <p:spPr>
          <a:xfrm>
            <a:off x="628650" y="1074248"/>
            <a:ext cx="7886700" cy="669918"/>
          </a:xfrm>
        </p:spPr>
        <p:txBody>
          <a:bodyPr>
            <a:normAutofit fontScale="90000"/>
          </a:bodyPr>
          <a:lstStyle/>
          <a:p>
            <a:r>
              <a:rPr lang="en-US" sz="3000" dirty="0"/>
              <a:t>FM-index </a:t>
            </a:r>
            <a:br>
              <a:rPr lang="en-US" sz="2025" dirty="0"/>
            </a:br>
            <a:r>
              <a:rPr lang="en-US" sz="1300" i="1" dirty="0"/>
              <a:t>Ferragina, Manzini, “Opportunistic data structures with applications” </a:t>
            </a:r>
            <a:r>
              <a:rPr lang="en-US" sz="1300" b="1" i="1" dirty="0"/>
              <a:t>[FOCS 2000]</a:t>
            </a:r>
            <a:br>
              <a:rPr lang="en-US" sz="900" b="1" i="1" dirty="0"/>
            </a:br>
            <a:endParaRPr lang="en-US" sz="900" dirty="0"/>
          </a:p>
        </p:txBody>
      </p:sp>
      <p:sp>
        <p:nvSpPr>
          <p:cNvPr id="3" name="Content Placeholder 2">
            <a:extLst>
              <a:ext uri="{FF2B5EF4-FFF2-40B4-BE49-F238E27FC236}">
                <a16:creationId xmlns:a16="http://schemas.microsoft.com/office/drawing/2014/main" id="{E50E90E2-43D6-4AE2-96A9-0BD4714426B4}"/>
              </a:ext>
            </a:extLst>
          </p:cNvPr>
          <p:cNvSpPr>
            <a:spLocks noGrp="1"/>
          </p:cNvSpPr>
          <p:nvPr>
            <p:ph idx="1"/>
          </p:nvPr>
        </p:nvSpPr>
        <p:spPr>
          <a:xfrm>
            <a:off x="628650" y="1977366"/>
            <a:ext cx="3943350" cy="3263504"/>
          </a:xfrm>
        </p:spPr>
        <p:txBody>
          <a:bodyPr>
            <a:normAutofit/>
          </a:bodyPr>
          <a:lstStyle/>
          <a:p>
            <a:r>
              <a:rPr lang="en-US" sz="2100" dirty="0">
                <a:latin typeface="+mj-lt"/>
              </a:rPr>
              <a:t>- Using the Burrows Wheeler Transform (BWT)…</a:t>
            </a:r>
          </a:p>
          <a:p>
            <a:r>
              <a:rPr lang="en-US" sz="2100" dirty="0">
                <a:latin typeface="+mj-lt"/>
              </a:rPr>
              <a:t>- An input text may be compressed and used for fast substring queries.</a:t>
            </a:r>
          </a:p>
          <a:p>
            <a:r>
              <a:rPr lang="en-US" sz="2100" dirty="0">
                <a:latin typeface="+mj-lt"/>
              </a:rPr>
              <a:t>- Suffix Array (SA) samples at constant intervals.</a:t>
            </a:r>
          </a:p>
        </p:txBody>
      </p:sp>
      <p:sp>
        <p:nvSpPr>
          <p:cNvPr id="43" name="TextBox 42">
            <a:extLst>
              <a:ext uri="{FF2B5EF4-FFF2-40B4-BE49-F238E27FC236}">
                <a16:creationId xmlns:a16="http://schemas.microsoft.com/office/drawing/2014/main" id="{2522C0F8-D7C2-4B7F-AEFB-245FADE7A4B8}"/>
              </a:ext>
            </a:extLst>
          </p:cNvPr>
          <p:cNvSpPr txBox="1"/>
          <p:nvPr/>
        </p:nvSpPr>
        <p:spPr>
          <a:xfrm>
            <a:off x="5488043" y="2868996"/>
            <a:ext cx="2212465" cy="3046988"/>
          </a:xfrm>
          <a:prstGeom prst="rect">
            <a:avLst/>
          </a:prstGeom>
          <a:noFill/>
        </p:spPr>
        <p:txBody>
          <a:bodyPr wrap="none" rtlCol="0">
            <a:spAutoFit/>
          </a:bodyPr>
          <a:lstStyle/>
          <a:p>
            <a:r>
              <a:rPr lang="en-US" sz="2400" dirty="0">
                <a:latin typeface="Courier" pitchFamily="2" charset="0"/>
              </a:rPr>
              <a:t>7 $ACAACAC </a:t>
            </a:r>
          </a:p>
          <a:p>
            <a:r>
              <a:rPr lang="en-US" sz="2400" dirty="0">
                <a:latin typeface="Courier" pitchFamily="2" charset="0"/>
              </a:rPr>
              <a:t>2 AACAC$AC </a:t>
            </a:r>
          </a:p>
          <a:p>
            <a:r>
              <a:rPr lang="en-US" sz="2400" dirty="0">
                <a:latin typeface="Courier" pitchFamily="2" charset="0"/>
              </a:rPr>
              <a:t>5 AC$ACAAC </a:t>
            </a:r>
          </a:p>
          <a:p>
            <a:r>
              <a:rPr lang="en-US" sz="2400" dirty="0">
                <a:latin typeface="Courier" pitchFamily="2" charset="0"/>
              </a:rPr>
              <a:t>0 ACAACAC$ </a:t>
            </a:r>
          </a:p>
          <a:p>
            <a:r>
              <a:rPr lang="en-US" sz="2400" dirty="0">
                <a:latin typeface="Courier" pitchFamily="2" charset="0"/>
              </a:rPr>
              <a:t>3 ACAC$ACA </a:t>
            </a:r>
          </a:p>
          <a:p>
            <a:r>
              <a:rPr lang="en-US" sz="2400" dirty="0">
                <a:latin typeface="Courier" pitchFamily="2" charset="0"/>
              </a:rPr>
              <a:t>6 C$ACAACA </a:t>
            </a:r>
          </a:p>
          <a:p>
            <a:r>
              <a:rPr lang="en-US" sz="2400" dirty="0">
                <a:latin typeface="Courier" pitchFamily="2" charset="0"/>
              </a:rPr>
              <a:t>1 CAACAC$A </a:t>
            </a:r>
          </a:p>
          <a:p>
            <a:r>
              <a:rPr lang="en-US" sz="2400" dirty="0">
                <a:latin typeface="Courier" pitchFamily="2" charset="0"/>
              </a:rPr>
              <a:t>4 CAC$ACAA</a:t>
            </a:r>
            <a:endParaRPr lang="en-US" sz="3200" dirty="0">
              <a:latin typeface="Courier" pitchFamily="2" charset="0"/>
            </a:endParaRPr>
          </a:p>
        </p:txBody>
      </p:sp>
      <p:sp>
        <p:nvSpPr>
          <p:cNvPr id="44" name="Rectangle: Rounded Corners 12">
            <a:extLst>
              <a:ext uri="{FF2B5EF4-FFF2-40B4-BE49-F238E27FC236}">
                <a16:creationId xmlns:a16="http://schemas.microsoft.com/office/drawing/2014/main" id="{D8257DB7-1F33-4C4B-9D69-BE6889B4278C}"/>
              </a:ext>
            </a:extLst>
          </p:cNvPr>
          <p:cNvSpPr/>
          <p:nvPr/>
        </p:nvSpPr>
        <p:spPr>
          <a:xfrm>
            <a:off x="5536723" y="2894364"/>
            <a:ext cx="237165" cy="3021620"/>
          </a:xfrm>
          <a:prstGeom prst="roundRect">
            <a:avLst/>
          </a:prstGeom>
          <a:solidFill>
            <a:schemeClr val="accent1">
              <a:lumMod val="40000"/>
              <a:lumOff val="60000"/>
              <a:alpha val="39704"/>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D4F534CE-9011-4B96-ACE5-EB07E4574A04}"/>
                  </a:ext>
                </a:extLst>
              </p:cNvPr>
              <p:cNvSpPr txBox="1"/>
              <p:nvPr/>
            </p:nvSpPr>
            <p:spPr>
              <a:xfrm>
                <a:off x="5427251" y="1935900"/>
                <a:ext cx="2232534" cy="461665"/>
              </a:xfrm>
              <a:prstGeom prst="rect">
                <a:avLst/>
              </a:prstGeom>
              <a:noFill/>
            </p:spPr>
            <p:txBody>
              <a:bodyPr wrap="none" rtlCol="0">
                <a:spAutoFit/>
              </a:bodyPr>
              <a:lstStyle/>
              <a:p>
                <a14:m>
                  <m:oMath xmlns:m="http://schemas.openxmlformats.org/officeDocument/2006/math">
                    <m:r>
                      <a:rPr lang="en-US" sz="2400" b="0" i="1" smtClean="0">
                        <a:latin typeface="Cambria Math" panose="02040503050406030204" pitchFamily="18" charset="0"/>
                      </a:rPr>
                      <m:t>𝑇</m:t>
                    </m:r>
                    <m:r>
                      <a:rPr lang="en-US" sz="2400" b="0" i="1" smtClean="0">
                        <a:latin typeface="Cambria Math" panose="02040503050406030204" pitchFamily="18" charset="0"/>
                      </a:rPr>
                      <m:t>=</m:t>
                    </m:r>
                  </m:oMath>
                </a14:m>
                <a:r>
                  <a:rPr lang="en-US" sz="2400" dirty="0"/>
                  <a:t> </a:t>
                </a:r>
                <a:r>
                  <a:rPr lang="en-US" sz="2400" dirty="0">
                    <a:latin typeface="Courier" pitchFamily="2" charset="0"/>
                  </a:rPr>
                  <a:t>ACAACAC$</a:t>
                </a:r>
                <a:endParaRPr lang="en-US" sz="2400" dirty="0"/>
              </a:p>
            </p:txBody>
          </p:sp>
        </mc:Choice>
        <mc:Fallback xmlns="">
          <p:sp>
            <p:nvSpPr>
              <p:cNvPr id="45" name="TextBox 44">
                <a:extLst>
                  <a:ext uri="{FF2B5EF4-FFF2-40B4-BE49-F238E27FC236}">
                    <a16:creationId xmlns:a16="http://schemas.microsoft.com/office/drawing/2014/main" id="{D4F534CE-9011-4B96-ACE5-EB07E4574A04}"/>
                  </a:ext>
                </a:extLst>
              </p:cNvPr>
              <p:cNvSpPr txBox="1">
                <a:spLocks noRot="1" noChangeAspect="1" noMove="1" noResize="1" noEditPoints="1" noAdjustHandles="1" noChangeArrowheads="1" noChangeShapeType="1" noTextEdit="1"/>
              </p:cNvSpPr>
              <p:nvPr/>
            </p:nvSpPr>
            <p:spPr>
              <a:xfrm>
                <a:off x="5427251" y="1935900"/>
                <a:ext cx="2232534" cy="461665"/>
              </a:xfrm>
              <a:prstGeom prst="rect">
                <a:avLst/>
              </a:prstGeom>
              <a:blipFill>
                <a:blip r:embed="rId3"/>
                <a:stretch>
                  <a:fillRect l="-545" t="-9333" r="-3270" b="-32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a:extLst>
                  <a:ext uri="{FF2B5EF4-FFF2-40B4-BE49-F238E27FC236}">
                    <a16:creationId xmlns:a16="http://schemas.microsoft.com/office/drawing/2014/main" id="{5DE83192-D7C7-428A-87D1-4B9E45CFE761}"/>
                  </a:ext>
                </a:extLst>
              </p:cNvPr>
              <p:cNvSpPr txBox="1"/>
              <p:nvPr/>
            </p:nvSpPr>
            <p:spPr>
              <a:xfrm>
                <a:off x="6340734" y="2537577"/>
                <a:ext cx="501483"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chemeClr val="accent2"/>
                          </a:solidFill>
                          <a:latin typeface="Cambria Math" panose="02040503050406030204" pitchFamily="18" charset="0"/>
                          <a:ea typeface="Cambria Math" panose="02040503050406030204" pitchFamily="18" charset="0"/>
                        </a:rPr>
                        <m:t>ℳ</m:t>
                      </m:r>
                    </m:oMath>
                  </m:oMathPara>
                </a14:m>
                <a:endParaRPr lang="en-US" dirty="0">
                  <a:solidFill>
                    <a:schemeClr val="accent2"/>
                  </a:solidFill>
                </a:endParaRPr>
              </a:p>
            </p:txBody>
          </p:sp>
        </mc:Choice>
        <mc:Fallback xmlns="">
          <p:sp>
            <p:nvSpPr>
              <p:cNvPr id="46" name="TextBox 45">
                <a:extLst>
                  <a:ext uri="{FF2B5EF4-FFF2-40B4-BE49-F238E27FC236}">
                    <a16:creationId xmlns:a16="http://schemas.microsoft.com/office/drawing/2014/main" id="{5DE83192-D7C7-428A-87D1-4B9E45CFE761}"/>
                  </a:ext>
                </a:extLst>
              </p:cNvPr>
              <p:cNvSpPr txBox="1">
                <a:spLocks noRot="1" noChangeAspect="1" noMove="1" noResize="1" noEditPoints="1" noAdjustHandles="1" noChangeArrowheads="1" noChangeShapeType="1" noTextEdit="1"/>
              </p:cNvSpPr>
              <p:nvPr/>
            </p:nvSpPr>
            <p:spPr>
              <a:xfrm>
                <a:off x="6340734" y="2537577"/>
                <a:ext cx="501483" cy="369332"/>
              </a:xfrm>
              <a:prstGeom prst="rect">
                <a:avLst/>
              </a:prstGeom>
              <a:blipFill>
                <a:blip r:embed="rId4"/>
                <a:stretch>
                  <a:fillRect/>
                </a:stretch>
              </a:blipFill>
            </p:spPr>
            <p:txBody>
              <a:bodyPr/>
              <a:lstStyle/>
              <a:p>
                <a:r>
                  <a:rPr lang="en-US">
                    <a:noFill/>
                  </a:rPr>
                  <a:t> </a:t>
                </a:r>
              </a:p>
            </p:txBody>
          </p:sp>
        </mc:Fallback>
      </mc:AlternateContent>
      <p:sp>
        <p:nvSpPr>
          <p:cNvPr id="47" name="TextBox 46">
            <a:extLst>
              <a:ext uri="{FF2B5EF4-FFF2-40B4-BE49-F238E27FC236}">
                <a16:creationId xmlns:a16="http://schemas.microsoft.com/office/drawing/2014/main" id="{79B26CCA-8993-44E0-8078-492ECF8963BB}"/>
              </a:ext>
            </a:extLst>
          </p:cNvPr>
          <p:cNvSpPr txBox="1"/>
          <p:nvPr/>
        </p:nvSpPr>
        <p:spPr>
          <a:xfrm>
            <a:off x="7010862" y="2515833"/>
            <a:ext cx="673774" cy="400110"/>
          </a:xfrm>
          <a:prstGeom prst="rect">
            <a:avLst/>
          </a:prstGeom>
          <a:noFill/>
        </p:spPr>
        <p:txBody>
          <a:bodyPr wrap="none" rtlCol="0">
            <a:spAutoFit/>
          </a:bodyPr>
          <a:lstStyle/>
          <a:p>
            <a:r>
              <a:rPr lang="en-US" sz="2000" dirty="0">
                <a:solidFill>
                  <a:schemeClr val="accent2"/>
                </a:solidFill>
              </a:rPr>
              <a:t>BWT</a:t>
            </a:r>
          </a:p>
        </p:txBody>
      </p:sp>
      <p:sp>
        <p:nvSpPr>
          <p:cNvPr id="48" name="TextBox 47">
            <a:extLst>
              <a:ext uri="{FF2B5EF4-FFF2-40B4-BE49-F238E27FC236}">
                <a16:creationId xmlns:a16="http://schemas.microsoft.com/office/drawing/2014/main" id="{2F43E87B-F39D-4F73-A6C6-224DE4752C52}"/>
              </a:ext>
            </a:extLst>
          </p:cNvPr>
          <p:cNvSpPr txBox="1"/>
          <p:nvPr/>
        </p:nvSpPr>
        <p:spPr>
          <a:xfrm>
            <a:off x="5452302" y="2529071"/>
            <a:ext cx="450508" cy="400110"/>
          </a:xfrm>
          <a:prstGeom prst="rect">
            <a:avLst/>
          </a:prstGeom>
          <a:noFill/>
        </p:spPr>
        <p:txBody>
          <a:bodyPr wrap="none" rtlCol="0">
            <a:spAutoFit/>
          </a:bodyPr>
          <a:lstStyle/>
          <a:p>
            <a:r>
              <a:rPr lang="en-US" sz="2000" dirty="0">
                <a:solidFill>
                  <a:schemeClr val="accent2"/>
                </a:solidFill>
              </a:rPr>
              <a:t>SA</a:t>
            </a:r>
          </a:p>
        </p:txBody>
      </p:sp>
      <p:sp>
        <p:nvSpPr>
          <p:cNvPr id="49" name="Rounded Rectangle 18">
            <a:extLst>
              <a:ext uri="{FF2B5EF4-FFF2-40B4-BE49-F238E27FC236}">
                <a16:creationId xmlns:a16="http://schemas.microsoft.com/office/drawing/2014/main" id="{F9B30AE7-25CC-4F7D-B278-5E6D155E94EB}"/>
              </a:ext>
            </a:extLst>
          </p:cNvPr>
          <p:cNvSpPr/>
          <p:nvPr/>
        </p:nvSpPr>
        <p:spPr>
          <a:xfrm>
            <a:off x="5494456" y="4022308"/>
            <a:ext cx="323540" cy="348356"/>
          </a:xfrm>
          <a:prstGeom prst="roundRect">
            <a:avLst/>
          </a:prstGeom>
          <a:noFill/>
          <a:ln w="2857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50" name="Rounded Rectangle 65">
            <a:extLst>
              <a:ext uri="{FF2B5EF4-FFF2-40B4-BE49-F238E27FC236}">
                <a16:creationId xmlns:a16="http://schemas.microsoft.com/office/drawing/2014/main" id="{C332312D-CA74-4ABC-9F80-D3B5D6799F6D}"/>
              </a:ext>
            </a:extLst>
          </p:cNvPr>
          <p:cNvSpPr/>
          <p:nvPr/>
        </p:nvSpPr>
        <p:spPr>
          <a:xfrm>
            <a:off x="5493631" y="3282344"/>
            <a:ext cx="323540" cy="348356"/>
          </a:xfrm>
          <a:prstGeom prst="roundRect">
            <a:avLst/>
          </a:prstGeom>
          <a:noFill/>
          <a:ln w="2857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51" name="Rounded Rectangle 66">
            <a:extLst>
              <a:ext uri="{FF2B5EF4-FFF2-40B4-BE49-F238E27FC236}">
                <a16:creationId xmlns:a16="http://schemas.microsoft.com/office/drawing/2014/main" id="{DD77068B-1C26-4CF8-B38C-C0F0391617D1}"/>
              </a:ext>
            </a:extLst>
          </p:cNvPr>
          <p:cNvSpPr/>
          <p:nvPr/>
        </p:nvSpPr>
        <p:spPr>
          <a:xfrm>
            <a:off x="5498996" y="4754132"/>
            <a:ext cx="323540" cy="348356"/>
          </a:xfrm>
          <a:prstGeom prst="roundRect">
            <a:avLst/>
          </a:prstGeom>
          <a:noFill/>
          <a:ln w="2857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52" name="Rounded Rectangle 67">
            <a:extLst>
              <a:ext uri="{FF2B5EF4-FFF2-40B4-BE49-F238E27FC236}">
                <a16:creationId xmlns:a16="http://schemas.microsoft.com/office/drawing/2014/main" id="{2CEC6E7F-7D62-47B1-B188-CF8CC336F5ED}"/>
              </a:ext>
            </a:extLst>
          </p:cNvPr>
          <p:cNvSpPr/>
          <p:nvPr/>
        </p:nvSpPr>
        <p:spPr>
          <a:xfrm>
            <a:off x="5494456" y="5485956"/>
            <a:ext cx="323540" cy="348356"/>
          </a:xfrm>
          <a:prstGeom prst="roundRect">
            <a:avLst/>
          </a:prstGeom>
          <a:noFill/>
          <a:ln w="2857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53" name="Rectangle: Rounded Corners 15">
            <a:extLst>
              <a:ext uri="{FF2B5EF4-FFF2-40B4-BE49-F238E27FC236}">
                <a16:creationId xmlns:a16="http://schemas.microsoft.com/office/drawing/2014/main" id="{495FB1B6-D577-410F-8AE2-2E17722D214E}"/>
              </a:ext>
            </a:extLst>
          </p:cNvPr>
          <p:cNvSpPr/>
          <p:nvPr/>
        </p:nvSpPr>
        <p:spPr>
          <a:xfrm>
            <a:off x="7206231" y="2909657"/>
            <a:ext cx="205787" cy="3006327"/>
          </a:xfrm>
          <a:prstGeom prst="roundRect">
            <a:avLst/>
          </a:prstGeom>
          <a:solidFill>
            <a:schemeClr val="accent1">
              <a:lumMod val="40000"/>
              <a:lumOff val="60000"/>
              <a:alpha val="39902"/>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53">
            <a:extLst>
              <a:ext uri="{FF2B5EF4-FFF2-40B4-BE49-F238E27FC236}">
                <a16:creationId xmlns:a16="http://schemas.microsoft.com/office/drawing/2014/main" id="{5CB37E14-34A0-4BF0-AD63-A0249754264F}"/>
              </a:ext>
            </a:extLst>
          </p:cNvPr>
          <p:cNvGrpSpPr/>
          <p:nvPr/>
        </p:nvGrpSpPr>
        <p:grpSpPr>
          <a:xfrm>
            <a:off x="7461783" y="2962679"/>
            <a:ext cx="1155093" cy="2850749"/>
            <a:chOff x="7503052" y="2812326"/>
            <a:chExt cx="1155093" cy="2850749"/>
          </a:xfrm>
        </p:grpSpPr>
        <p:grpSp>
          <p:nvGrpSpPr>
            <p:cNvPr id="55" name="Gruppo 103">
              <a:extLst>
                <a:ext uri="{FF2B5EF4-FFF2-40B4-BE49-F238E27FC236}">
                  <a16:creationId xmlns:a16="http://schemas.microsoft.com/office/drawing/2014/main" id="{56A1DB81-450B-44F5-8CF8-443EFD735864}"/>
                </a:ext>
              </a:extLst>
            </p:cNvPr>
            <p:cNvGrpSpPr/>
            <p:nvPr/>
          </p:nvGrpSpPr>
          <p:grpSpPr>
            <a:xfrm rot="5400000">
              <a:off x="7055711" y="3264083"/>
              <a:ext cx="995713" cy="92200"/>
              <a:chOff x="3340100" y="5757863"/>
              <a:chExt cx="555625" cy="153988"/>
            </a:xfrm>
          </p:grpSpPr>
          <p:sp>
            <p:nvSpPr>
              <p:cNvPr id="68" name="Line 6">
                <a:extLst>
                  <a:ext uri="{FF2B5EF4-FFF2-40B4-BE49-F238E27FC236}">
                    <a16:creationId xmlns:a16="http://schemas.microsoft.com/office/drawing/2014/main" id="{2B64ED18-1004-4B7B-82EF-108AA62ADE65}"/>
                  </a:ext>
                </a:extLst>
              </p:cNvPr>
              <p:cNvSpPr>
                <a:spLocks noChangeShapeType="1"/>
              </p:cNvSpPr>
              <p:nvPr/>
            </p:nvSpPr>
            <p:spPr bwMode="auto">
              <a:xfrm>
                <a:off x="3340100" y="5757863"/>
                <a:ext cx="0" cy="149225"/>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9" name="Line 5">
                <a:extLst>
                  <a:ext uri="{FF2B5EF4-FFF2-40B4-BE49-F238E27FC236}">
                    <a16:creationId xmlns:a16="http://schemas.microsoft.com/office/drawing/2014/main" id="{000F30F6-1D38-4F92-B2AF-252987587D4B}"/>
                  </a:ext>
                </a:extLst>
              </p:cNvPr>
              <p:cNvSpPr>
                <a:spLocks noChangeShapeType="1"/>
              </p:cNvSpPr>
              <p:nvPr/>
            </p:nvSpPr>
            <p:spPr bwMode="auto">
              <a:xfrm>
                <a:off x="3340100" y="5835650"/>
                <a:ext cx="555625" cy="0"/>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0" name="Line 7">
                <a:extLst>
                  <a:ext uri="{FF2B5EF4-FFF2-40B4-BE49-F238E27FC236}">
                    <a16:creationId xmlns:a16="http://schemas.microsoft.com/office/drawing/2014/main" id="{FBB5D4B6-ED6B-4701-A88A-D2CB8C84B00A}"/>
                  </a:ext>
                </a:extLst>
              </p:cNvPr>
              <p:cNvSpPr>
                <a:spLocks noChangeShapeType="1"/>
              </p:cNvSpPr>
              <p:nvPr/>
            </p:nvSpPr>
            <p:spPr bwMode="auto">
              <a:xfrm>
                <a:off x="3895725" y="5761038"/>
                <a:ext cx="0" cy="150813"/>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grpSp>
        <p:grpSp>
          <p:nvGrpSpPr>
            <p:cNvPr id="56" name="Gruppo 103">
              <a:extLst>
                <a:ext uri="{FF2B5EF4-FFF2-40B4-BE49-F238E27FC236}">
                  <a16:creationId xmlns:a16="http://schemas.microsoft.com/office/drawing/2014/main" id="{C5C3D301-0BA4-41F5-B3AB-77FFA0A32004}"/>
                </a:ext>
              </a:extLst>
            </p:cNvPr>
            <p:cNvGrpSpPr/>
            <p:nvPr/>
          </p:nvGrpSpPr>
          <p:grpSpPr>
            <a:xfrm rot="5400000">
              <a:off x="6867945" y="4931352"/>
              <a:ext cx="1374096" cy="89349"/>
              <a:chOff x="3340100" y="5757863"/>
              <a:chExt cx="555625" cy="153988"/>
            </a:xfrm>
          </p:grpSpPr>
          <p:sp>
            <p:nvSpPr>
              <p:cNvPr id="65" name="Line 6">
                <a:extLst>
                  <a:ext uri="{FF2B5EF4-FFF2-40B4-BE49-F238E27FC236}">
                    <a16:creationId xmlns:a16="http://schemas.microsoft.com/office/drawing/2014/main" id="{77379BAF-772A-4A5C-BE8D-4A260E33D33E}"/>
                  </a:ext>
                </a:extLst>
              </p:cNvPr>
              <p:cNvSpPr>
                <a:spLocks noChangeShapeType="1"/>
              </p:cNvSpPr>
              <p:nvPr/>
            </p:nvSpPr>
            <p:spPr bwMode="auto">
              <a:xfrm>
                <a:off x="3340100" y="5757863"/>
                <a:ext cx="0" cy="149225"/>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6" name="Line 5">
                <a:extLst>
                  <a:ext uri="{FF2B5EF4-FFF2-40B4-BE49-F238E27FC236}">
                    <a16:creationId xmlns:a16="http://schemas.microsoft.com/office/drawing/2014/main" id="{4592E8C3-0214-4B92-AE9B-905837582982}"/>
                  </a:ext>
                </a:extLst>
              </p:cNvPr>
              <p:cNvSpPr>
                <a:spLocks noChangeShapeType="1"/>
              </p:cNvSpPr>
              <p:nvPr/>
            </p:nvSpPr>
            <p:spPr bwMode="auto">
              <a:xfrm>
                <a:off x="3340100" y="5835650"/>
                <a:ext cx="555625" cy="0"/>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7" name="Line 7">
                <a:extLst>
                  <a:ext uri="{FF2B5EF4-FFF2-40B4-BE49-F238E27FC236}">
                    <a16:creationId xmlns:a16="http://schemas.microsoft.com/office/drawing/2014/main" id="{30FA77E4-4E29-4949-8029-8B083858D820}"/>
                  </a:ext>
                </a:extLst>
              </p:cNvPr>
              <p:cNvSpPr>
                <a:spLocks noChangeShapeType="1"/>
              </p:cNvSpPr>
              <p:nvPr/>
            </p:nvSpPr>
            <p:spPr bwMode="auto">
              <a:xfrm>
                <a:off x="3895725" y="5761038"/>
                <a:ext cx="0" cy="150813"/>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grpSp>
        <p:grpSp>
          <p:nvGrpSpPr>
            <p:cNvPr id="57" name="Gruppo 103">
              <a:extLst>
                <a:ext uri="{FF2B5EF4-FFF2-40B4-BE49-F238E27FC236}">
                  <a16:creationId xmlns:a16="http://schemas.microsoft.com/office/drawing/2014/main" id="{39ED8330-E1C3-4FD5-A26C-78BA8901285B}"/>
                </a:ext>
              </a:extLst>
            </p:cNvPr>
            <p:cNvGrpSpPr/>
            <p:nvPr/>
          </p:nvGrpSpPr>
          <p:grpSpPr>
            <a:xfrm rot="5400000">
              <a:off x="7424681" y="4004679"/>
              <a:ext cx="253358" cy="96616"/>
              <a:chOff x="3340100" y="5757863"/>
              <a:chExt cx="555625" cy="153988"/>
            </a:xfrm>
          </p:grpSpPr>
          <p:sp>
            <p:nvSpPr>
              <p:cNvPr id="62" name="Line 6">
                <a:extLst>
                  <a:ext uri="{FF2B5EF4-FFF2-40B4-BE49-F238E27FC236}">
                    <a16:creationId xmlns:a16="http://schemas.microsoft.com/office/drawing/2014/main" id="{A75C67D4-6817-4F5D-937A-8FEB81EDBC0F}"/>
                  </a:ext>
                </a:extLst>
              </p:cNvPr>
              <p:cNvSpPr>
                <a:spLocks noChangeShapeType="1"/>
              </p:cNvSpPr>
              <p:nvPr/>
            </p:nvSpPr>
            <p:spPr bwMode="auto">
              <a:xfrm>
                <a:off x="3340100" y="5757863"/>
                <a:ext cx="0" cy="149225"/>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3" name="Line 5">
                <a:extLst>
                  <a:ext uri="{FF2B5EF4-FFF2-40B4-BE49-F238E27FC236}">
                    <a16:creationId xmlns:a16="http://schemas.microsoft.com/office/drawing/2014/main" id="{34F3C035-BD28-4967-9297-327B3039E05A}"/>
                  </a:ext>
                </a:extLst>
              </p:cNvPr>
              <p:cNvSpPr>
                <a:spLocks noChangeShapeType="1"/>
              </p:cNvSpPr>
              <p:nvPr/>
            </p:nvSpPr>
            <p:spPr bwMode="auto">
              <a:xfrm>
                <a:off x="3340100" y="5835650"/>
                <a:ext cx="555625" cy="0"/>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4" name="Line 7">
                <a:extLst>
                  <a:ext uri="{FF2B5EF4-FFF2-40B4-BE49-F238E27FC236}">
                    <a16:creationId xmlns:a16="http://schemas.microsoft.com/office/drawing/2014/main" id="{F522D7C0-D167-49DB-9970-A080DBEC764C}"/>
                  </a:ext>
                </a:extLst>
              </p:cNvPr>
              <p:cNvSpPr>
                <a:spLocks noChangeShapeType="1"/>
              </p:cNvSpPr>
              <p:nvPr/>
            </p:nvSpPr>
            <p:spPr bwMode="auto">
              <a:xfrm>
                <a:off x="3895725" y="5761038"/>
                <a:ext cx="0" cy="150813"/>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grpSp>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6A9F989B-F0B9-4ADA-A089-7D7EE22AA077}"/>
                    </a:ext>
                  </a:extLst>
                </p:cNvPr>
                <p:cNvSpPr txBox="1"/>
                <p:nvPr/>
              </p:nvSpPr>
              <p:spPr>
                <a:xfrm>
                  <a:off x="7962121" y="3744076"/>
                  <a:ext cx="696024" cy="646331"/>
                </a:xfrm>
                <a:prstGeom prst="rect">
                  <a:avLst/>
                </a:prstGeom>
                <a:noFill/>
              </p:spPr>
              <p:txBody>
                <a:bodyPr wrap="none" rtlCol="0">
                  <a:spAutoFit/>
                </a:bodyPr>
                <a:lstStyle/>
                <a:p>
                  <a:pPr algn="ctr"/>
                  <a:r>
                    <a:rPr lang="en-US" dirty="0"/>
                    <a:t>Runs </a:t>
                  </a:r>
                </a:p>
                <a:p>
                  <a:pPr algn="ctr"/>
                  <a:r>
                    <a:rPr lang="en-US" dirty="0"/>
                    <a:t>(</a:t>
                  </a:r>
                  <a14:m>
                    <m:oMath xmlns:m="http://schemas.openxmlformats.org/officeDocument/2006/math">
                      <m:r>
                        <a:rPr lang="en-US" b="0" i="1" smtClean="0">
                          <a:latin typeface="Cambria Math" panose="02040503050406030204" pitchFamily="18" charset="0"/>
                        </a:rPr>
                        <m:t>𝑟</m:t>
                      </m:r>
                    </m:oMath>
                  </a14:m>
                  <a:r>
                    <a:rPr lang="en-US" dirty="0"/>
                    <a:t>)</a:t>
                  </a:r>
                </a:p>
              </p:txBody>
            </p:sp>
          </mc:Choice>
          <mc:Fallback xmlns="">
            <p:sp>
              <p:nvSpPr>
                <p:cNvPr id="35" name="TextBox 34">
                  <a:extLst>
                    <a:ext uri="{FF2B5EF4-FFF2-40B4-BE49-F238E27FC236}">
                      <a16:creationId xmlns:a16="http://schemas.microsoft.com/office/drawing/2014/main" id="{D0A498A8-8DBB-BC40-8F46-994FDB8AC530}"/>
                    </a:ext>
                  </a:extLst>
                </p:cNvPr>
                <p:cNvSpPr txBox="1">
                  <a:spLocks noRot="1" noChangeAspect="1" noMove="1" noResize="1" noEditPoints="1" noAdjustHandles="1" noChangeArrowheads="1" noChangeShapeType="1" noTextEdit="1"/>
                </p:cNvSpPr>
                <p:nvPr/>
              </p:nvSpPr>
              <p:spPr>
                <a:xfrm>
                  <a:off x="7962121" y="3744076"/>
                  <a:ext cx="696024" cy="646331"/>
                </a:xfrm>
                <a:prstGeom prst="rect">
                  <a:avLst/>
                </a:prstGeom>
                <a:blipFill>
                  <a:blip r:embed="rId5"/>
                  <a:stretch>
                    <a:fillRect l="-5357" t="-3846" r="-7143" b="-15385"/>
                  </a:stretch>
                </a:blipFill>
              </p:spPr>
              <p:txBody>
                <a:bodyPr/>
                <a:lstStyle/>
                <a:p>
                  <a:r>
                    <a:rPr lang="en-US">
                      <a:noFill/>
                    </a:rPr>
                    <a:t> </a:t>
                  </a:r>
                </a:p>
              </p:txBody>
            </p:sp>
          </mc:Fallback>
        </mc:AlternateContent>
        <p:cxnSp>
          <p:nvCxnSpPr>
            <p:cNvPr id="59" name="Straight Arrow Connector 58">
              <a:extLst>
                <a:ext uri="{FF2B5EF4-FFF2-40B4-BE49-F238E27FC236}">
                  <a16:creationId xmlns:a16="http://schemas.microsoft.com/office/drawing/2014/main" id="{5D15DD70-E863-45B5-8654-8F1C1CE341C5}"/>
                </a:ext>
              </a:extLst>
            </p:cNvPr>
            <p:cNvCxnSpPr>
              <a:cxnSpLocks/>
              <a:stCxn id="58" idx="1"/>
            </p:cNvCxnSpPr>
            <p:nvPr/>
          </p:nvCxnSpPr>
          <p:spPr>
            <a:xfrm flipH="1" flipV="1">
              <a:off x="7647478" y="3353272"/>
              <a:ext cx="314643" cy="71397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0" name="Straight Arrow Connector 59">
              <a:extLst>
                <a:ext uri="{FF2B5EF4-FFF2-40B4-BE49-F238E27FC236}">
                  <a16:creationId xmlns:a16="http://schemas.microsoft.com/office/drawing/2014/main" id="{8C6F4556-8022-46A5-AE57-35D57C762411}"/>
                </a:ext>
              </a:extLst>
            </p:cNvPr>
            <p:cNvCxnSpPr>
              <a:cxnSpLocks/>
              <a:stCxn id="58" idx="1"/>
            </p:cNvCxnSpPr>
            <p:nvPr/>
          </p:nvCxnSpPr>
          <p:spPr>
            <a:xfrm flipH="1">
              <a:off x="7637477" y="4067242"/>
              <a:ext cx="324644" cy="1037135"/>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1" name="Straight Arrow Connector 60">
              <a:extLst>
                <a:ext uri="{FF2B5EF4-FFF2-40B4-BE49-F238E27FC236}">
                  <a16:creationId xmlns:a16="http://schemas.microsoft.com/office/drawing/2014/main" id="{4D4E8543-8CB1-46B4-BEDE-892B58ADDCB6}"/>
                </a:ext>
              </a:extLst>
            </p:cNvPr>
            <p:cNvCxnSpPr>
              <a:cxnSpLocks/>
              <a:stCxn id="58" idx="1"/>
            </p:cNvCxnSpPr>
            <p:nvPr/>
          </p:nvCxnSpPr>
          <p:spPr>
            <a:xfrm flipH="1">
              <a:off x="7647478" y="4067242"/>
              <a:ext cx="314643"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grpSp>
      <p:sp>
        <p:nvSpPr>
          <p:cNvPr id="4" name="Slide Number Placeholder 3">
            <a:extLst>
              <a:ext uri="{FF2B5EF4-FFF2-40B4-BE49-F238E27FC236}">
                <a16:creationId xmlns:a16="http://schemas.microsoft.com/office/drawing/2014/main" id="{684FBD4B-A05C-458C-B579-0F0176F578A3}"/>
              </a:ext>
            </a:extLst>
          </p:cNvPr>
          <p:cNvSpPr>
            <a:spLocks noGrp="1"/>
          </p:cNvSpPr>
          <p:nvPr>
            <p:ph type="sldNum" sz="quarter" idx="12"/>
          </p:nvPr>
        </p:nvSpPr>
        <p:spPr/>
        <p:txBody>
          <a:bodyPr/>
          <a:lstStyle/>
          <a:p>
            <a:fld id="{2F7B530C-006E-4E40-83A9-0D679570FF2D}" type="slidenum">
              <a:rPr lang="en-US" smtClean="0"/>
              <a:t>3</a:t>
            </a:fld>
            <a:endParaRPr lang="en-US"/>
          </a:p>
        </p:txBody>
      </p:sp>
    </p:spTree>
    <p:extLst>
      <p:ext uri="{BB962C8B-B14F-4D97-AF65-F5344CB8AC3E}">
        <p14:creationId xmlns:p14="http://schemas.microsoft.com/office/powerpoint/2010/main" val="1891465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A67DA8A2-F9BA-47FB-BD4B-7A476969086F}"/>
                  </a:ext>
                </a:extLst>
              </p:cNvPr>
              <p:cNvSpPr>
                <a:spLocks noGrp="1"/>
              </p:cNvSpPr>
              <p:nvPr>
                <p:ph type="title"/>
              </p:nvPr>
            </p:nvSpPr>
            <p:spPr>
              <a:xfrm>
                <a:off x="646105" y="986056"/>
                <a:ext cx="7271248" cy="761013"/>
              </a:xfrm>
            </p:spPr>
            <p:txBody>
              <a:bodyPr>
                <a:normAutofit fontScale="90000"/>
              </a:bodyPr>
              <a:lstStyle/>
              <a:p>
                <a14:m>
                  <m:oMath xmlns:m="http://schemas.openxmlformats.org/officeDocument/2006/math">
                    <m:r>
                      <a:rPr lang="en-US" sz="3000" i="1" smtClean="0">
                        <a:latin typeface="Cambria Math" panose="02040503050406030204" pitchFamily="18" charset="0"/>
                      </a:rPr>
                      <m:t>𝑟</m:t>
                    </m:r>
                  </m:oMath>
                </a14:m>
                <a:r>
                  <a:rPr lang="en-US" sz="3000" dirty="0"/>
                  <a:t>-index </a:t>
                </a:r>
                <a:br>
                  <a:rPr lang="en-US" sz="2025" dirty="0"/>
                </a:br>
                <a:r>
                  <a:rPr lang="en-US" sz="1300" i="1" dirty="0" err="1"/>
                  <a:t>Gagie</a:t>
                </a:r>
                <a:r>
                  <a:rPr lang="en-US" sz="1300" i="1" dirty="0"/>
                  <a:t>, Navarro, </a:t>
                </a:r>
                <a:r>
                  <a:rPr lang="en-US" sz="1300" i="1" dirty="0" err="1"/>
                  <a:t>Prezza</a:t>
                </a:r>
                <a:r>
                  <a:rPr lang="en-US" sz="1300" i="1" dirty="0"/>
                  <a:t>, “Fully Functional Suffix Trees and Optimal Text Searching in BWT-Runs Bounded Space” </a:t>
                </a:r>
                <a:r>
                  <a:rPr lang="en-US" sz="1300" b="1" i="1" dirty="0"/>
                  <a:t>[JACM 2020]</a:t>
                </a:r>
                <a:br>
                  <a:rPr lang="en-US" sz="1600" b="1" i="1" dirty="0"/>
                </a:br>
                <a:br>
                  <a:rPr lang="en-US" sz="900" b="1" i="1" dirty="0"/>
                </a:br>
                <a:endParaRPr lang="en-US" sz="900" dirty="0"/>
              </a:p>
            </p:txBody>
          </p:sp>
        </mc:Choice>
        <mc:Fallback xmlns="">
          <p:sp>
            <p:nvSpPr>
              <p:cNvPr id="2" name="Title 1">
                <a:extLst>
                  <a:ext uri="{FF2B5EF4-FFF2-40B4-BE49-F238E27FC236}">
                    <a16:creationId xmlns:a16="http://schemas.microsoft.com/office/drawing/2014/main" id="{A67DA8A2-F9BA-47FB-BD4B-7A476969086F}"/>
                  </a:ext>
                </a:extLst>
              </p:cNvPr>
              <p:cNvSpPr>
                <a:spLocks noGrp="1" noRot="1" noChangeAspect="1" noMove="1" noResize="1" noEditPoints="1" noAdjustHandles="1" noChangeArrowheads="1" noChangeShapeType="1" noTextEdit="1"/>
              </p:cNvSpPr>
              <p:nvPr>
                <p:ph type="title"/>
              </p:nvPr>
            </p:nvSpPr>
            <p:spPr>
              <a:xfrm>
                <a:off x="646105" y="986056"/>
                <a:ext cx="7271248" cy="761013"/>
              </a:xfrm>
              <a:blipFill>
                <a:blip r:embed="rId3"/>
                <a:stretch>
                  <a:fillRect l="-84" t="-20800"/>
                </a:stretch>
              </a:blipFill>
            </p:spPr>
            <p:txBody>
              <a:bodyPr/>
              <a:lstStyle/>
              <a:p>
                <a:r>
                  <a:rPr lang="en-US">
                    <a:noFill/>
                  </a:rPr>
                  <a:t> </a:t>
                </a:r>
              </a:p>
            </p:txBody>
          </p:sp>
        </mc:Fallback>
      </mc:AlternateContent>
      <p:sp>
        <p:nvSpPr>
          <p:cNvPr id="3" name="Content Placeholder 2">
            <a:extLst>
              <a:ext uri="{FF2B5EF4-FFF2-40B4-BE49-F238E27FC236}">
                <a16:creationId xmlns:a16="http://schemas.microsoft.com/office/drawing/2014/main" id="{E50E90E2-43D6-4AE2-96A9-0BD4714426B4}"/>
              </a:ext>
            </a:extLst>
          </p:cNvPr>
          <p:cNvSpPr>
            <a:spLocks noGrp="1"/>
          </p:cNvSpPr>
          <p:nvPr>
            <p:ph idx="1"/>
          </p:nvPr>
        </p:nvSpPr>
        <p:spPr>
          <a:xfrm>
            <a:off x="628650" y="1935900"/>
            <a:ext cx="3943350" cy="3263504"/>
          </a:xfrm>
        </p:spPr>
        <p:txBody>
          <a:bodyPr>
            <a:normAutofit/>
          </a:bodyPr>
          <a:lstStyle/>
          <a:p>
            <a:r>
              <a:rPr lang="en-US" sz="2100" dirty="0">
                <a:latin typeface="+mj-lt"/>
              </a:rPr>
              <a:t>- Improvement on the FM-index for repetitive datasets.</a:t>
            </a:r>
          </a:p>
          <a:p>
            <a:r>
              <a:rPr lang="en-US" sz="2100" dirty="0">
                <a:latin typeface="+mj-lt"/>
              </a:rPr>
              <a:t>- Stores the same data in fewer runs and smaller space.</a:t>
            </a:r>
          </a:p>
          <a:p>
            <a:r>
              <a:rPr lang="en-US" sz="2100" dirty="0">
                <a:latin typeface="+mj-lt"/>
              </a:rPr>
              <a:t>- With the added help of an additional data structure to reconstruct the suffix array.</a:t>
            </a:r>
          </a:p>
          <a:p>
            <a:endParaRPr lang="en-US" sz="2100" dirty="0">
              <a:latin typeface="+mj-lt"/>
            </a:endParaRPr>
          </a:p>
          <a:p>
            <a:endParaRPr lang="en-US" sz="2100" dirty="0">
              <a:latin typeface="+mj-lt"/>
            </a:endParaRPr>
          </a:p>
        </p:txBody>
      </p:sp>
      <p:sp>
        <p:nvSpPr>
          <p:cNvPr id="6" name="TextBox 5">
            <a:extLst>
              <a:ext uri="{FF2B5EF4-FFF2-40B4-BE49-F238E27FC236}">
                <a16:creationId xmlns:a16="http://schemas.microsoft.com/office/drawing/2014/main" id="{807EE5DE-400F-44C9-89C8-91341A4D41DE}"/>
              </a:ext>
            </a:extLst>
          </p:cNvPr>
          <p:cNvSpPr txBox="1"/>
          <p:nvPr/>
        </p:nvSpPr>
        <p:spPr>
          <a:xfrm>
            <a:off x="5488043" y="2868996"/>
            <a:ext cx="2212465" cy="3046988"/>
          </a:xfrm>
          <a:prstGeom prst="rect">
            <a:avLst/>
          </a:prstGeom>
          <a:noFill/>
        </p:spPr>
        <p:txBody>
          <a:bodyPr wrap="none" rtlCol="0">
            <a:spAutoFit/>
          </a:bodyPr>
          <a:lstStyle/>
          <a:p>
            <a:r>
              <a:rPr lang="en-US" sz="2400" dirty="0">
                <a:latin typeface="Courier" pitchFamily="2" charset="0"/>
              </a:rPr>
              <a:t>7 $ACAACAC </a:t>
            </a:r>
          </a:p>
          <a:p>
            <a:r>
              <a:rPr lang="en-US" sz="2400" dirty="0">
                <a:latin typeface="Courier" pitchFamily="2" charset="0"/>
              </a:rPr>
              <a:t>2 AACAC$AC </a:t>
            </a:r>
          </a:p>
          <a:p>
            <a:r>
              <a:rPr lang="en-US" sz="2400" dirty="0">
                <a:latin typeface="Courier" pitchFamily="2" charset="0"/>
              </a:rPr>
              <a:t>5 AC$ACAAC </a:t>
            </a:r>
          </a:p>
          <a:p>
            <a:r>
              <a:rPr lang="en-US" sz="2400" dirty="0">
                <a:latin typeface="Courier" pitchFamily="2" charset="0"/>
              </a:rPr>
              <a:t>0 ACAACAC$ </a:t>
            </a:r>
          </a:p>
          <a:p>
            <a:r>
              <a:rPr lang="en-US" sz="2400" dirty="0">
                <a:latin typeface="Courier" pitchFamily="2" charset="0"/>
              </a:rPr>
              <a:t>3 ACAC$ACA </a:t>
            </a:r>
          </a:p>
          <a:p>
            <a:r>
              <a:rPr lang="en-US" sz="2400" dirty="0">
                <a:latin typeface="Courier" pitchFamily="2" charset="0"/>
              </a:rPr>
              <a:t>6 C$ACAACA </a:t>
            </a:r>
          </a:p>
          <a:p>
            <a:r>
              <a:rPr lang="en-US" sz="2400" dirty="0">
                <a:latin typeface="Courier" pitchFamily="2" charset="0"/>
              </a:rPr>
              <a:t>1 CAACAC$A </a:t>
            </a:r>
          </a:p>
          <a:p>
            <a:r>
              <a:rPr lang="en-US" sz="2400" dirty="0">
                <a:latin typeface="Courier" pitchFamily="2" charset="0"/>
              </a:rPr>
              <a:t>4 CAC$ACAA</a:t>
            </a:r>
            <a:endParaRPr lang="en-US" sz="3200" dirty="0">
              <a:latin typeface="Courier" pitchFamily="2" charset="0"/>
            </a:endParaRPr>
          </a:p>
        </p:txBody>
      </p:sp>
      <p:sp>
        <p:nvSpPr>
          <p:cNvPr id="8" name="Rectangle: Rounded Corners 12">
            <a:extLst>
              <a:ext uri="{FF2B5EF4-FFF2-40B4-BE49-F238E27FC236}">
                <a16:creationId xmlns:a16="http://schemas.microsoft.com/office/drawing/2014/main" id="{3A4F1F30-4795-4F19-BC52-1DAD59BB133D}"/>
              </a:ext>
            </a:extLst>
          </p:cNvPr>
          <p:cNvSpPr/>
          <p:nvPr/>
        </p:nvSpPr>
        <p:spPr>
          <a:xfrm>
            <a:off x="5536723" y="2894364"/>
            <a:ext cx="237165" cy="3021620"/>
          </a:xfrm>
          <a:prstGeom prst="roundRect">
            <a:avLst/>
          </a:prstGeom>
          <a:solidFill>
            <a:schemeClr val="accent1">
              <a:lumMod val="40000"/>
              <a:lumOff val="60000"/>
              <a:alpha val="39704"/>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33314FF8-40EA-4529-A5CC-28223D5B27D4}"/>
                  </a:ext>
                </a:extLst>
              </p:cNvPr>
              <p:cNvSpPr txBox="1"/>
              <p:nvPr/>
            </p:nvSpPr>
            <p:spPr>
              <a:xfrm>
                <a:off x="5427251" y="1935900"/>
                <a:ext cx="2232534" cy="461665"/>
              </a:xfrm>
              <a:prstGeom prst="rect">
                <a:avLst/>
              </a:prstGeom>
              <a:noFill/>
            </p:spPr>
            <p:txBody>
              <a:bodyPr wrap="none" rtlCol="0">
                <a:spAutoFit/>
              </a:bodyPr>
              <a:lstStyle/>
              <a:p>
                <a14:m>
                  <m:oMath xmlns:m="http://schemas.openxmlformats.org/officeDocument/2006/math">
                    <m:r>
                      <a:rPr lang="en-US" sz="2400" b="0" i="1" smtClean="0">
                        <a:latin typeface="Cambria Math" panose="02040503050406030204" pitchFamily="18" charset="0"/>
                      </a:rPr>
                      <m:t>𝑇</m:t>
                    </m:r>
                    <m:r>
                      <a:rPr lang="en-US" sz="2400" b="0" i="1" smtClean="0">
                        <a:latin typeface="Cambria Math" panose="02040503050406030204" pitchFamily="18" charset="0"/>
                      </a:rPr>
                      <m:t>=</m:t>
                    </m:r>
                  </m:oMath>
                </a14:m>
                <a:r>
                  <a:rPr lang="en-US" sz="2400" dirty="0"/>
                  <a:t> </a:t>
                </a:r>
                <a:r>
                  <a:rPr lang="en-US" sz="2400" dirty="0">
                    <a:latin typeface="Courier" pitchFamily="2" charset="0"/>
                  </a:rPr>
                  <a:t>ACAACAC$</a:t>
                </a:r>
                <a:endParaRPr lang="en-US" sz="2400" dirty="0"/>
              </a:p>
            </p:txBody>
          </p:sp>
        </mc:Choice>
        <mc:Fallback xmlns="">
          <p:sp>
            <p:nvSpPr>
              <p:cNvPr id="9" name="TextBox 8">
                <a:extLst>
                  <a:ext uri="{FF2B5EF4-FFF2-40B4-BE49-F238E27FC236}">
                    <a16:creationId xmlns:a16="http://schemas.microsoft.com/office/drawing/2014/main" id="{33314FF8-40EA-4529-A5CC-28223D5B27D4}"/>
                  </a:ext>
                </a:extLst>
              </p:cNvPr>
              <p:cNvSpPr txBox="1">
                <a:spLocks noRot="1" noChangeAspect="1" noMove="1" noResize="1" noEditPoints="1" noAdjustHandles="1" noChangeArrowheads="1" noChangeShapeType="1" noTextEdit="1"/>
              </p:cNvSpPr>
              <p:nvPr/>
            </p:nvSpPr>
            <p:spPr>
              <a:xfrm>
                <a:off x="5427251" y="1935900"/>
                <a:ext cx="2232534" cy="461665"/>
              </a:xfrm>
              <a:prstGeom prst="rect">
                <a:avLst/>
              </a:prstGeom>
              <a:blipFill>
                <a:blip r:embed="rId4"/>
                <a:stretch>
                  <a:fillRect l="-545" t="-9333" r="-3270" b="-32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7CAA2EB-0AF9-43BF-8661-C75138F46243}"/>
                  </a:ext>
                </a:extLst>
              </p:cNvPr>
              <p:cNvSpPr txBox="1"/>
              <p:nvPr/>
            </p:nvSpPr>
            <p:spPr>
              <a:xfrm>
                <a:off x="6340734" y="2537577"/>
                <a:ext cx="501483"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chemeClr val="accent2"/>
                          </a:solidFill>
                          <a:latin typeface="Cambria Math" panose="02040503050406030204" pitchFamily="18" charset="0"/>
                          <a:ea typeface="Cambria Math" panose="02040503050406030204" pitchFamily="18" charset="0"/>
                        </a:rPr>
                        <m:t>ℳ</m:t>
                      </m:r>
                    </m:oMath>
                  </m:oMathPara>
                </a14:m>
                <a:endParaRPr lang="en-US" dirty="0">
                  <a:solidFill>
                    <a:schemeClr val="accent2"/>
                  </a:solidFill>
                </a:endParaRPr>
              </a:p>
            </p:txBody>
          </p:sp>
        </mc:Choice>
        <mc:Fallback xmlns="">
          <p:sp>
            <p:nvSpPr>
              <p:cNvPr id="10" name="TextBox 9">
                <a:extLst>
                  <a:ext uri="{FF2B5EF4-FFF2-40B4-BE49-F238E27FC236}">
                    <a16:creationId xmlns:a16="http://schemas.microsoft.com/office/drawing/2014/main" id="{57CAA2EB-0AF9-43BF-8661-C75138F46243}"/>
                  </a:ext>
                </a:extLst>
              </p:cNvPr>
              <p:cNvSpPr txBox="1">
                <a:spLocks noRot="1" noChangeAspect="1" noMove="1" noResize="1" noEditPoints="1" noAdjustHandles="1" noChangeArrowheads="1" noChangeShapeType="1" noTextEdit="1"/>
              </p:cNvSpPr>
              <p:nvPr/>
            </p:nvSpPr>
            <p:spPr>
              <a:xfrm>
                <a:off x="6340734" y="2537577"/>
                <a:ext cx="501483" cy="369332"/>
              </a:xfrm>
              <a:prstGeom prst="rect">
                <a:avLst/>
              </a:prstGeom>
              <a:blipFill>
                <a:blip r:embed="rId5"/>
                <a:stretch>
                  <a:fillRect/>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A790AFC4-6979-4A3D-ACE0-E8F9EE6E8691}"/>
              </a:ext>
            </a:extLst>
          </p:cNvPr>
          <p:cNvSpPr txBox="1"/>
          <p:nvPr/>
        </p:nvSpPr>
        <p:spPr>
          <a:xfrm>
            <a:off x="7010862" y="2515833"/>
            <a:ext cx="673774" cy="400110"/>
          </a:xfrm>
          <a:prstGeom prst="rect">
            <a:avLst/>
          </a:prstGeom>
          <a:noFill/>
        </p:spPr>
        <p:txBody>
          <a:bodyPr wrap="none" rtlCol="0">
            <a:spAutoFit/>
          </a:bodyPr>
          <a:lstStyle/>
          <a:p>
            <a:r>
              <a:rPr lang="en-US" sz="2000" dirty="0">
                <a:solidFill>
                  <a:schemeClr val="accent2"/>
                </a:solidFill>
              </a:rPr>
              <a:t>BWT</a:t>
            </a:r>
          </a:p>
        </p:txBody>
      </p:sp>
      <p:sp>
        <p:nvSpPr>
          <p:cNvPr id="12" name="TextBox 11">
            <a:extLst>
              <a:ext uri="{FF2B5EF4-FFF2-40B4-BE49-F238E27FC236}">
                <a16:creationId xmlns:a16="http://schemas.microsoft.com/office/drawing/2014/main" id="{F6FE9873-837E-4895-B660-D44D773C7723}"/>
              </a:ext>
            </a:extLst>
          </p:cNvPr>
          <p:cNvSpPr txBox="1"/>
          <p:nvPr/>
        </p:nvSpPr>
        <p:spPr>
          <a:xfrm>
            <a:off x="5452302" y="2529071"/>
            <a:ext cx="450508" cy="400110"/>
          </a:xfrm>
          <a:prstGeom prst="rect">
            <a:avLst/>
          </a:prstGeom>
          <a:noFill/>
        </p:spPr>
        <p:txBody>
          <a:bodyPr wrap="none" rtlCol="0">
            <a:spAutoFit/>
          </a:bodyPr>
          <a:lstStyle/>
          <a:p>
            <a:r>
              <a:rPr lang="en-US" sz="2000" dirty="0">
                <a:solidFill>
                  <a:schemeClr val="accent2"/>
                </a:solidFill>
              </a:rPr>
              <a:t>SA</a:t>
            </a:r>
          </a:p>
        </p:txBody>
      </p:sp>
      <p:sp>
        <p:nvSpPr>
          <p:cNvPr id="13" name="Rounded Rectangle 18">
            <a:extLst>
              <a:ext uri="{FF2B5EF4-FFF2-40B4-BE49-F238E27FC236}">
                <a16:creationId xmlns:a16="http://schemas.microsoft.com/office/drawing/2014/main" id="{D707C106-2917-42AB-8289-B7FCDD3E7E25}"/>
              </a:ext>
            </a:extLst>
          </p:cNvPr>
          <p:cNvSpPr/>
          <p:nvPr/>
        </p:nvSpPr>
        <p:spPr>
          <a:xfrm>
            <a:off x="5498780" y="3635712"/>
            <a:ext cx="323540" cy="348356"/>
          </a:xfrm>
          <a:prstGeom prst="roundRect">
            <a:avLst/>
          </a:prstGeom>
          <a:noFill/>
          <a:ln w="2857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14" name="Rounded Rectangle 65">
            <a:extLst>
              <a:ext uri="{FF2B5EF4-FFF2-40B4-BE49-F238E27FC236}">
                <a16:creationId xmlns:a16="http://schemas.microsoft.com/office/drawing/2014/main" id="{1751541E-D9F7-4144-B08D-417EB73C0093}"/>
              </a:ext>
            </a:extLst>
          </p:cNvPr>
          <p:cNvSpPr/>
          <p:nvPr/>
        </p:nvSpPr>
        <p:spPr>
          <a:xfrm>
            <a:off x="5498780" y="2917936"/>
            <a:ext cx="323540" cy="348356"/>
          </a:xfrm>
          <a:prstGeom prst="roundRect">
            <a:avLst/>
          </a:prstGeom>
          <a:noFill/>
          <a:ln w="2857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15" name="Rounded Rectangle 66">
            <a:extLst>
              <a:ext uri="{FF2B5EF4-FFF2-40B4-BE49-F238E27FC236}">
                <a16:creationId xmlns:a16="http://schemas.microsoft.com/office/drawing/2014/main" id="{90AE7420-A836-4DAC-8D6D-60A19FD0AEA4}"/>
              </a:ext>
            </a:extLst>
          </p:cNvPr>
          <p:cNvSpPr/>
          <p:nvPr/>
        </p:nvSpPr>
        <p:spPr>
          <a:xfrm>
            <a:off x="5498780" y="4009436"/>
            <a:ext cx="323540" cy="348356"/>
          </a:xfrm>
          <a:prstGeom prst="roundRect">
            <a:avLst/>
          </a:prstGeom>
          <a:noFill/>
          <a:ln w="2857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16" name="Rounded Rectangle 67">
            <a:extLst>
              <a:ext uri="{FF2B5EF4-FFF2-40B4-BE49-F238E27FC236}">
                <a16:creationId xmlns:a16="http://schemas.microsoft.com/office/drawing/2014/main" id="{BA8F5878-FF15-48C1-BC70-B86EB93EBB31}"/>
              </a:ext>
            </a:extLst>
          </p:cNvPr>
          <p:cNvSpPr/>
          <p:nvPr/>
        </p:nvSpPr>
        <p:spPr>
          <a:xfrm>
            <a:off x="5498780" y="4378844"/>
            <a:ext cx="323540" cy="348356"/>
          </a:xfrm>
          <a:prstGeom prst="roundRect">
            <a:avLst/>
          </a:prstGeom>
          <a:noFill/>
          <a:ln w="2857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17" name="Rectangle: Rounded Corners 15">
            <a:extLst>
              <a:ext uri="{FF2B5EF4-FFF2-40B4-BE49-F238E27FC236}">
                <a16:creationId xmlns:a16="http://schemas.microsoft.com/office/drawing/2014/main" id="{AEA007A6-A222-4922-A85D-5BC2C6B8CC81}"/>
              </a:ext>
            </a:extLst>
          </p:cNvPr>
          <p:cNvSpPr/>
          <p:nvPr/>
        </p:nvSpPr>
        <p:spPr>
          <a:xfrm>
            <a:off x="7206232" y="2909657"/>
            <a:ext cx="209998" cy="3006327"/>
          </a:xfrm>
          <a:prstGeom prst="roundRect">
            <a:avLst/>
          </a:prstGeom>
          <a:solidFill>
            <a:schemeClr val="accent1">
              <a:lumMod val="40000"/>
              <a:lumOff val="60000"/>
              <a:alpha val="39902"/>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4EDF41CE-9817-4450-9602-008190D6B592}"/>
              </a:ext>
            </a:extLst>
          </p:cNvPr>
          <p:cNvGrpSpPr/>
          <p:nvPr/>
        </p:nvGrpSpPr>
        <p:grpSpPr>
          <a:xfrm>
            <a:off x="7461783" y="2962679"/>
            <a:ext cx="1155093" cy="2850749"/>
            <a:chOff x="7503052" y="2812326"/>
            <a:chExt cx="1155093" cy="2850749"/>
          </a:xfrm>
        </p:grpSpPr>
        <p:grpSp>
          <p:nvGrpSpPr>
            <p:cNvPr id="19" name="Gruppo 103">
              <a:extLst>
                <a:ext uri="{FF2B5EF4-FFF2-40B4-BE49-F238E27FC236}">
                  <a16:creationId xmlns:a16="http://schemas.microsoft.com/office/drawing/2014/main" id="{C93F6675-F41A-48EB-B473-CDB4D47DC45A}"/>
                </a:ext>
              </a:extLst>
            </p:cNvPr>
            <p:cNvGrpSpPr/>
            <p:nvPr/>
          </p:nvGrpSpPr>
          <p:grpSpPr>
            <a:xfrm rot="5400000">
              <a:off x="7055711" y="3264083"/>
              <a:ext cx="995713" cy="92200"/>
              <a:chOff x="3340100" y="5757863"/>
              <a:chExt cx="555625" cy="153988"/>
            </a:xfrm>
          </p:grpSpPr>
          <p:sp>
            <p:nvSpPr>
              <p:cNvPr id="32" name="Line 6">
                <a:extLst>
                  <a:ext uri="{FF2B5EF4-FFF2-40B4-BE49-F238E27FC236}">
                    <a16:creationId xmlns:a16="http://schemas.microsoft.com/office/drawing/2014/main" id="{3B81D622-06FB-47CF-ABAF-485EF440542E}"/>
                  </a:ext>
                </a:extLst>
              </p:cNvPr>
              <p:cNvSpPr>
                <a:spLocks noChangeShapeType="1"/>
              </p:cNvSpPr>
              <p:nvPr/>
            </p:nvSpPr>
            <p:spPr bwMode="auto">
              <a:xfrm>
                <a:off x="3340100" y="5757863"/>
                <a:ext cx="0" cy="149225"/>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33" name="Line 5">
                <a:extLst>
                  <a:ext uri="{FF2B5EF4-FFF2-40B4-BE49-F238E27FC236}">
                    <a16:creationId xmlns:a16="http://schemas.microsoft.com/office/drawing/2014/main" id="{FD3A9007-8B6E-43F1-9663-5CAAB3B6EB38}"/>
                  </a:ext>
                </a:extLst>
              </p:cNvPr>
              <p:cNvSpPr>
                <a:spLocks noChangeShapeType="1"/>
              </p:cNvSpPr>
              <p:nvPr/>
            </p:nvSpPr>
            <p:spPr bwMode="auto">
              <a:xfrm>
                <a:off x="3340100" y="5835650"/>
                <a:ext cx="555625" cy="0"/>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34" name="Line 7">
                <a:extLst>
                  <a:ext uri="{FF2B5EF4-FFF2-40B4-BE49-F238E27FC236}">
                    <a16:creationId xmlns:a16="http://schemas.microsoft.com/office/drawing/2014/main" id="{A327A567-66DD-449D-A127-D20CC2A6804C}"/>
                  </a:ext>
                </a:extLst>
              </p:cNvPr>
              <p:cNvSpPr>
                <a:spLocks noChangeShapeType="1"/>
              </p:cNvSpPr>
              <p:nvPr/>
            </p:nvSpPr>
            <p:spPr bwMode="auto">
              <a:xfrm>
                <a:off x="3895725" y="5761038"/>
                <a:ext cx="0" cy="150813"/>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grpSp>
        <p:grpSp>
          <p:nvGrpSpPr>
            <p:cNvPr id="20" name="Gruppo 103">
              <a:extLst>
                <a:ext uri="{FF2B5EF4-FFF2-40B4-BE49-F238E27FC236}">
                  <a16:creationId xmlns:a16="http://schemas.microsoft.com/office/drawing/2014/main" id="{10E0EEAD-7444-41A5-934A-192E864AAC11}"/>
                </a:ext>
              </a:extLst>
            </p:cNvPr>
            <p:cNvGrpSpPr/>
            <p:nvPr/>
          </p:nvGrpSpPr>
          <p:grpSpPr>
            <a:xfrm rot="5400000">
              <a:off x="6867945" y="4931352"/>
              <a:ext cx="1374096" cy="89349"/>
              <a:chOff x="3340100" y="5757863"/>
              <a:chExt cx="555625" cy="153988"/>
            </a:xfrm>
          </p:grpSpPr>
          <p:sp>
            <p:nvSpPr>
              <p:cNvPr id="29" name="Line 6">
                <a:extLst>
                  <a:ext uri="{FF2B5EF4-FFF2-40B4-BE49-F238E27FC236}">
                    <a16:creationId xmlns:a16="http://schemas.microsoft.com/office/drawing/2014/main" id="{904BD037-3B69-4B1F-AA31-D6492B0E0E07}"/>
                  </a:ext>
                </a:extLst>
              </p:cNvPr>
              <p:cNvSpPr>
                <a:spLocks noChangeShapeType="1"/>
              </p:cNvSpPr>
              <p:nvPr/>
            </p:nvSpPr>
            <p:spPr bwMode="auto">
              <a:xfrm>
                <a:off x="3340100" y="5757863"/>
                <a:ext cx="0" cy="149225"/>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30" name="Line 5">
                <a:extLst>
                  <a:ext uri="{FF2B5EF4-FFF2-40B4-BE49-F238E27FC236}">
                    <a16:creationId xmlns:a16="http://schemas.microsoft.com/office/drawing/2014/main" id="{E444A0FD-24D7-4319-A5DE-5651FC140BC7}"/>
                  </a:ext>
                </a:extLst>
              </p:cNvPr>
              <p:cNvSpPr>
                <a:spLocks noChangeShapeType="1"/>
              </p:cNvSpPr>
              <p:nvPr/>
            </p:nvSpPr>
            <p:spPr bwMode="auto">
              <a:xfrm>
                <a:off x="3340100" y="5835650"/>
                <a:ext cx="555625" cy="0"/>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31" name="Line 7">
                <a:extLst>
                  <a:ext uri="{FF2B5EF4-FFF2-40B4-BE49-F238E27FC236}">
                    <a16:creationId xmlns:a16="http://schemas.microsoft.com/office/drawing/2014/main" id="{E88759DF-84A9-4F03-A3D4-01F8DF825A1F}"/>
                  </a:ext>
                </a:extLst>
              </p:cNvPr>
              <p:cNvSpPr>
                <a:spLocks noChangeShapeType="1"/>
              </p:cNvSpPr>
              <p:nvPr/>
            </p:nvSpPr>
            <p:spPr bwMode="auto">
              <a:xfrm>
                <a:off x="3895725" y="5761038"/>
                <a:ext cx="0" cy="150813"/>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grpSp>
        <p:grpSp>
          <p:nvGrpSpPr>
            <p:cNvPr id="21" name="Gruppo 103">
              <a:extLst>
                <a:ext uri="{FF2B5EF4-FFF2-40B4-BE49-F238E27FC236}">
                  <a16:creationId xmlns:a16="http://schemas.microsoft.com/office/drawing/2014/main" id="{1459E781-D953-4A92-B213-473A0879C7E6}"/>
                </a:ext>
              </a:extLst>
            </p:cNvPr>
            <p:cNvGrpSpPr/>
            <p:nvPr/>
          </p:nvGrpSpPr>
          <p:grpSpPr>
            <a:xfrm rot="5400000">
              <a:off x="7424681" y="4004679"/>
              <a:ext cx="253358" cy="96616"/>
              <a:chOff x="3340100" y="5757863"/>
              <a:chExt cx="555625" cy="153988"/>
            </a:xfrm>
          </p:grpSpPr>
          <p:sp>
            <p:nvSpPr>
              <p:cNvPr id="26" name="Line 6">
                <a:extLst>
                  <a:ext uri="{FF2B5EF4-FFF2-40B4-BE49-F238E27FC236}">
                    <a16:creationId xmlns:a16="http://schemas.microsoft.com/office/drawing/2014/main" id="{AEFB7AF8-4F9E-41A3-B178-005D47265CB1}"/>
                  </a:ext>
                </a:extLst>
              </p:cNvPr>
              <p:cNvSpPr>
                <a:spLocks noChangeShapeType="1"/>
              </p:cNvSpPr>
              <p:nvPr/>
            </p:nvSpPr>
            <p:spPr bwMode="auto">
              <a:xfrm>
                <a:off x="3340100" y="5757863"/>
                <a:ext cx="0" cy="149225"/>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27" name="Line 5">
                <a:extLst>
                  <a:ext uri="{FF2B5EF4-FFF2-40B4-BE49-F238E27FC236}">
                    <a16:creationId xmlns:a16="http://schemas.microsoft.com/office/drawing/2014/main" id="{7E575A26-7F88-449D-9617-ED7F21B3280E}"/>
                  </a:ext>
                </a:extLst>
              </p:cNvPr>
              <p:cNvSpPr>
                <a:spLocks noChangeShapeType="1"/>
              </p:cNvSpPr>
              <p:nvPr/>
            </p:nvSpPr>
            <p:spPr bwMode="auto">
              <a:xfrm>
                <a:off x="3340100" y="5835650"/>
                <a:ext cx="555625" cy="0"/>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28" name="Line 7">
                <a:extLst>
                  <a:ext uri="{FF2B5EF4-FFF2-40B4-BE49-F238E27FC236}">
                    <a16:creationId xmlns:a16="http://schemas.microsoft.com/office/drawing/2014/main" id="{F756B8DE-2FC7-4FDD-B23F-3A99F230C212}"/>
                  </a:ext>
                </a:extLst>
              </p:cNvPr>
              <p:cNvSpPr>
                <a:spLocks noChangeShapeType="1"/>
              </p:cNvSpPr>
              <p:nvPr/>
            </p:nvSpPr>
            <p:spPr bwMode="auto">
              <a:xfrm>
                <a:off x="3895725" y="5761038"/>
                <a:ext cx="0" cy="150813"/>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gr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8A76094E-94F3-4CEC-A7CF-0CF2B29354E3}"/>
                    </a:ext>
                  </a:extLst>
                </p:cNvPr>
                <p:cNvSpPr txBox="1"/>
                <p:nvPr/>
              </p:nvSpPr>
              <p:spPr>
                <a:xfrm>
                  <a:off x="7962121" y="3744076"/>
                  <a:ext cx="696024" cy="646331"/>
                </a:xfrm>
                <a:prstGeom prst="rect">
                  <a:avLst/>
                </a:prstGeom>
                <a:noFill/>
              </p:spPr>
              <p:txBody>
                <a:bodyPr wrap="none" rtlCol="0">
                  <a:spAutoFit/>
                </a:bodyPr>
                <a:lstStyle/>
                <a:p>
                  <a:pPr algn="ctr"/>
                  <a:r>
                    <a:rPr lang="en-US" dirty="0"/>
                    <a:t>Runs </a:t>
                  </a:r>
                </a:p>
                <a:p>
                  <a:pPr algn="ctr"/>
                  <a:r>
                    <a:rPr lang="en-US" dirty="0"/>
                    <a:t>(</a:t>
                  </a:r>
                  <a14:m>
                    <m:oMath xmlns:m="http://schemas.openxmlformats.org/officeDocument/2006/math">
                      <m:r>
                        <a:rPr lang="en-US" b="0" i="1" smtClean="0">
                          <a:latin typeface="Cambria Math" panose="02040503050406030204" pitchFamily="18" charset="0"/>
                        </a:rPr>
                        <m:t>𝑟</m:t>
                      </m:r>
                    </m:oMath>
                  </a14:m>
                  <a:r>
                    <a:rPr lang="en-US" dirty="0"/>
                    <a:t>)</a:t>
                  </a:r>
                </a:p>
              </p:txBody>
            </p:sp>
          </mc:Choice>
          <mc:Fallback xmlns="">
            <p:sp>
              <p:nvSpPr>
                <p:cNvPr id="35" name="TextBox 34">
                  <a:extLst>
                    <a:ext uri="{FF2B5EF4-FFF2-40B4-BE49-F238E27FC236}">
                      <a16:creationId xmlns:a16="http://schemas.microsoft.com/office/drawing/2014/main" id="{D0A498A8-8DBB-BC40-8F46-994FDB8AC530}"/>
                    </a:ext>
                  </a:extLst>
                </p:cNvPr>
                <p:cNvSpPr txBox="1">
                  <a:spLocks noRot="1" noChangeAspect="1" noMove="1" noResize="1" noEditPoints="1" noAdjustHandles="1" noChangeArrowheads="1" noChangeShapeType="1" noTextEdit="1"/>
                </p:cNvSpPr>
                <p:nvPr/>
              </p:nvSpPr>
              <p:spPr>
                <a:xfrm>
                  <a:off x="7962121" y="3744076"/>
                  <a:ext cx="696024" cy="646331"/>
                </a:xfrm>
                <a:prstGeom prst="rect">
                  <a:avLst/>
                </a:prstGeom>
                <a:blipFill>
                  <a:blip r:embed="rId6"/>
                  <a:stretch>
                    <a:fillRect l="-5357" t="-3846" r="-7143" b="-15385"/>
                  </a:stretch>
                </a:blipFill>
              </p:spPr>
              <p:txBody>
                <a:bodyPr/>
                <a:lstStyle/>
                <a:p>
                  <a:r>
                    <a:rPr lang="en-US">
                      <a:noFill/>
                    </a:rPr>
                    <a:t> </a:t>
                  </a:r>
                </a:p>
              </p:txBody>
            </p:sp>
          </mc:Fallback>
        </mc:AlternateContent>
        <p:cxnSp>
          <p:nvCxnSpPr>
            <p:cNvPr id="23" name="Straight Arrow Connector 22">
              <a:extLst>
                <a:ext uri="{FF2B5EF4-FFF2-40B4-BE49-F238E27FC236}">
                  <a16:creationId xmlns:a16="http://schemas.microsoft.com/office/drawing/2014/main" id="{CB8E1A4F-64C5-4591-B50D-4BA0189B9BB6}"/>
                </a:ext>
              </a:extLst>
            </p:cNvPr>
            <p:cNvCxnSpPr>
              <a:cxnSpLocks/>
              <a:stCxn id="22" idx="1"/>
            </p:cNvCxnSpPr>
            <p:nvPr/>
          </p:nvCxnSpPr>
          <p:spPr>
            <a:xfrm flipH="1" flipV="1">
              <a:off x="7647478" y="3353272"/>
              <a:ext cx="314643" cy="71397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4" name="Straight Arrow Connector 23">
              <a:extLst>
                <a:ext uri="{FF2B5EF4-FFF2-40B4-BE49-F238E27FC236}">
                  <a16:creationId xmlns:a16="http://schemas.microsoft.com/office/drawing/2014/main" id="{BC71B512-005A-412C-A4E4-EDFF48D79E1C}"/>
                </a:ext>
              </a:extLst>
            </p:cNvPr>
            <p:cNvCxnSpPr>
              <a:cxnSpLocks/>
              <a:stCxn id="22" idx="1"/>
            </p:cNvCxnSpPr>
            <p:nvPr/>
          </p:nvCxnSpPr>
          <p:spPr>
            <a:xfrm flipH="1">
              <a:off x="7637477" y="4067242"/>
              <a:ext cx="324644" cy="1037135"/>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5" name="Straight Arrow Connector 24">
              <a:extLst>
                <a:ext uri="{FF2B5EF4-FFF2-40B4-BE49-F238E27FC236}">
                  <a16:creationId xmlns:a16="http://schemas.microsoft.com/office/drawing/2014/main" id="{0CAF4AD9-45E9-4F51-90AD-9100D7C8ED95}"/>
                </a:ext>
              </a:extLst>
            </p:cNvPr>
            <p:cNvCxnSpPr>
              <a:cxnSpLocks/>
              <a:stCxn id="22" idx="1"/>
            </p:cNvCxnSpPr>
            <p:nvPr/>
          </p:nvCxnSpPr>
          <p:spPr>
            <a:xfrm flipH="1">
              <a:off x="7647478" y="4067242"/>
              <a:ext cx="314643"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grpSp>
      <p:sp>
        <p:nvSpPr>
          <p:cNvPr id="35" name="Rounded Rectangle 67">
            <a:extLst>
              <a:ext uri="{FF2B5EF4-FFF2-40B4-BE49-F238E27FC236}">
                <a16:creationId xmlns:a16="http://schemas.microsoft.com/office/drawing/2014/main" id="{506E7FBF-804C-4613-AF3B-03D96BEB7B82}"/>
              </a:ext>
            </a:extLst>
          </p:cNvPr>
          <p:cNvSpPr/>
          <p:nvPr/>
        </p:nvSpPr>
        <p:spPr>
          <a:xfrm>
            <a:off x="5498780" y="5465071"/>
            <a:ext cx="323540" cy="348356"/>
          </a:xfrm>
          <a:prstGeom prst="roundRect">
            <a:avLst/>
          </a:prstGeom>
          <a:noFill/>
          <a:ln w="2857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96293796-1E69-421A-B3C1-2C1A995E89F5}"/>
              </a:ext>
            </a:extLst>
          </p:cNvPr>
          <p:cNvSpPr>
            <a:spLocks noGrp="1"/>
          </p:cNvSpPr>
          <p:nvPr>
            <p:ph type="sldNum" sz="quarter" idx="12"/>
          </p:nvPr>
        </p:nvSpPr>
        <p:spPr/>
        <p:txBody>
          <a:bodyPr/>
          <a:lstStyle/>
          <a:p>
            <a:fld id="{2F7B530C-006E-4E40-83A9-0D679570FF2D}" type="slidenum">
              <a:rPr lang="en-US" smtClean="0"/>
              <a:t>4</a:t>
            </a:fld>
            <a:endParaRPr lang="en-US"/>
          </a:p>
        </p:txBody>
      </p:sp>
    </p:spTree>
    <p:extLst>
      <p:ext uri="{BB962C8B-B14F-4D97-AF65-F5344CB8AC3E}">
        <p14:creationId xmlns:p14="http://schemas.microsoft.com/office/powerpoint/2010/main" val="1994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500"/>
                                        <p:tgtEl>
                                          <p:spTgt spid="1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500"/>
                                        <p:tgtEl>
                                          <p:spTgt spid="15"/>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500"/>
                                        <p:tgtEl>
                                          <p:spTgt spid="16"/>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fade">
                                      <p:cBhvr>
                                        <p:cTn id="44" dur="500"/>
                                        <p:tgtEl>
                                          <p:spTgt spid="35"/>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p:bldP spid="10" grpId="0"/>
      <p:bldP spid="11" grpId="0"/>
      <p:bldP spid="12" grpId="0"/>
      <p:bldP spid="13" grpId="0" animBg="1"/>
      <p:bldP spid="14" grpId="0" animBg="1"/>
      <p:bldP spid="15" grpId="0" animBg="1"/>
      <p:bldP spid="16" grpId="0" animBg="1"/>
      <p:bldP spid="17" grpId="0" animBg="1"/>
      <p:bldP spid="3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7A151-3CD2-4279-9F5C-CCE211303AC6}"/>
              </a:ext>
            </a:extLst>
          </p:cNvPr>
          <p:cNvSpPr>
            <a:spLocks noGrp="1"/>
          </p:cNvSpPr>
          <p:nvPr>
            <p:ph type="title" idx="4294967295"/>
          </p:nvPr>
        </p:nvSpPr>
        <p:spPr>
          <a:xfrm>
            <a:off x="904875" y="230188"/>
            <a:ext cx="7543800" cy="596900"/>
          </a:xfrm>
        </p:spPr>
        <p:txBody>
          <a:bodyPr>
            <a:normAutofit fontScale="90000"/>
          </a:bodyPr>
          <a:lstStyle/>
          <a:p>
            <a:r>
              <a:rPr lang="en-US" dirty="0"/>
              <a:t> </a:t>
            </a:r>
          </a:p>
        </p:txBody>
      </p:sp>
      <p:sp>
        <p:nvSpPr>
          <p:cNvPr id="3" name="Content Placeholder 2">
            <a:extLst>
              <a:ext uri="{FF2B5EF4-FFF2-40B4-BE49-F238E27FC236}">
                <a16:creationId xmlns:a16="http://schemas.microsoft.com/office/drawing/2014/main" id="{1C1C0365-90CE-45F9-B6E1-41E1FFCAFAAD}"/>
              </a:ext>
            </a:extLst>
          </p:cNvPr>
          <p:cNvSpPr>
            <a:spLocks noGrp="1"/>
          </p:cNvSpPr>
          <p:nvPr>
            <p:ph idx="4294967295"/>
          </p:nvPr>
        </p:nvSpPr>
        <p:spPr>
          <a:xfrm>
            <a:off x="904875" y="1789113"/>
            <a:ext cx="7543800" cy="4022725"/>
          </a:xfrm>
        </p:spPr>
        <p:txBody>
          <a:bodyPr/>
          <a:lstStyle/>
          <a:p>
            <a:r>
              <a:rPr lang="en-US" dirty="0"/>
              <a:t> </a:t>
            </a:r>
          </a:p>
        </p:txBody>
      </p:sp>
      <p:sp>
        <p:nvSpPr>
          <p:cNvPr id="4" name="TextBox 3">
            <a:extLst>
              <a:ext uri="{FF2B5EF4-FFF2-40B4-BE49-F238E27FC236}">
                <a16:creationId xmlns:a16="http://schemas.microsoft.com/office/drawing/2014/main" id="{5BC02DD2-6DE0-491B-AFB2-E11345BCE38C}"/>
              </a:ext>
            </a:extLst>
          </p:cNvPr>
          <p:cNvSpPr txBox="1"/>
          <p:nvPr/>
        </p:nvSpPr>
        <p:spPr>
          <a:xfrm>
            <a:off x="4777504" y="1407787"/>
            <a:ext cx="2869696" cy="4616648"/>
          </a:xfrm>
          <a:prstGeom prst="rect">
            <a:avLst/>
          </a:prstGeom>
          <a:noFill/>
        </p:spPr>
        <p:txBody>
          <a:bodyPr wrap="square" rtlCol="0">
            <a:spAutoFit/>
          </a:bodyPr>
          <a:lstStyle/>
          <a:p>
            <a:r>
              <a:rPr lang="en-US" sz="1400" dirty="0">
                <a:latin typeface="Courier" pitchFamily="2" charset="0"/>
              </a:rPr>
              <a:t> </a:t>
            </a:r>
            <a:r>
              <a:rPr lang="en-US" sz="1400" dirty="0">
                <a:solidFill>
                  <a:schemeClr val="accent1"/>
                </a:solidFill>
                <a:latin typeface="Courier" pitchFamily="2" charset="0"/>
              </a:rPr>
              <a:t>20</a:t>
            </a:r>
            <a:r>
              <a:rPr lang="en-US" sz="1400" dirty="0">
                <a:latin typeface="Courier" pitchFamily="2" charset="0"/>
              </a:rPr>
              <a:t> $ACAACACAACAACACAACAC</a:t>
            </a:r>
          </a:p>
          <a:p>
            <a:r>
              <a:rPr lang="en-US" sz="1400" dirty="0">
                <a:latin typeface="Courier" pitchFamily="2" charset="0"/>
              </a:rPr>
              <a:t>  7 AACAACACAACAC$ACAACAC</a:t>
            </a:r>
          </a:p>
          <a:p>
            <a:r>
              <a:rPr lang="en-US" sz="1400" dirty="0">
                <a:latin typeface="Courier" pitchFamily="2" charset="0"/>
              </a:rPr>
              <a:t> 15 AACAC$ACAACACAACAACAC</a:t>
            </a:r>
          </a:p>
          <a:p>
            <a:r>
              <a:rPr lang="en-US" sz="1400" dirty="0">
                <a:latin typeface="Courier" pitchFamily="2" charset="0"/>
              </a:rPr>
              <a:t>  2 AACACAACAACACAACAC$AC</a:t>
            </a:r>
          </a:p>
          <a:p>
            <a:r>
              <a:rPr lang="en-US" sz="1400" dirty="0">
                <a:latin typeface="Courier" pitchFamily="2" charset="0"/>
              </a:rPr>
              <a:t> 10 AACACAACAC$ACAACACAAC</a:t>
            </a:r>
          </a:p>
          <a:p>
            <a:r>
              <a:rPr lang="en-US" sz="1400" dirty="0">
                <a:latin typeface="Courier" pitchFamily="2" charset="0"/>
              </a:rPr>
              <a:t> 18 AC$ACAACACAACAACACAAC</a:t>
            </a:r>
          </a:p>
          <a:p>
            <a:r>
              <a:rPr lang="en-US" sz="1400" dirty="0">
                <a:latin typeface="Courier" pitchFamily="2" charset="0"/>
              </a:rPr>
              <a:t>  5 ACAACAACACAACAC$ACAAC</a:t>
            </a:r>
          </a:p>
          <a:p>
            <a:r>
              <a:rPr lang="en-US" sz="1400" dirty="0">
                <a:latin typeface="Courier" pitchFamily="2" charset="0"/>
              </a:rPr>
              <a:t> </a:t>
            </a:r>
            <a:r>
              <a:rPr lang="en-US" sz="1400" dirty="0">
                <a:solidFill>
                  <a:schemeClr val="accent1"/>
                </a:solidFill>
                <a:latin typeface="Courier" pitchFamily="2" charset="0"/>
              </a:rPr>
              <a:t>13</a:t>
            </a:r>
            <a:r>
              <a:rPr lang="en-US" sz="1400" dirty="0">
                <a:latin typeface="Courier" pitchFamily="2" charset="0"/>
              </a:rPr>
              <a:t> ACAACAC$ACAACACAACAAC</a:t>
            </a:r>
          </a:p>
          <a:p>
            <a:r>
              <a:rPr lang="en-US" sz="1400" dirty="0">
                <a:latin typeface="Courier" pitchFamily="2" charset="0"/>
              </a:rPr>
              <a:t>  </a:t>
            </a:r>
            <a:r>
              <a:rPr lang="en-US" sz="1400" dirty="0">
                <a:solidFill>
                  <a:schemeClr val="accent1"/>
                </a:solidFill>
                <a:latin typeface="Courier" pitchFamily="2" charset="0"/>
              </a:rPr>
              <a:t>0</a:t>
            </a:r>
            <a:r>
              <a:rPr lang="en-US" sz="1400" dirty="0">
                <a:latin typeface="Courier" pitchFamily="2" charset="0"/>
              </a:rPr>
              <a:t> ACAACACAACAACACAACAC$</a:t>
            </a:r>
          </a:p>
          <a:p>
            <a:r>
              <a:rPr lang="en-US" sz="1400" dirty="0">
                <a:latin typeface="Courier" pitchFamily="2" charset="0"/>
              </a:rPr>
              <a:t>  </a:t>
            </a:r>
            <a:r>
              <a:rPr lang="en-US" sz="1400" dirty="0">
                <a:solidFill>
                  <a:schemeClr val="accent1"/>
                </a:solidFill>
                <a:latin typeface="Courier" pitchFamily="2" charset="0"/>
              </a:rPr>
              <a:t>8</a:t>
            </a:r>
            <a:r>
              <a:rPr lang="en-US" sz="1400" dirty="0">
                <a:latin typeface="Courier" pitchFamily="2" charset="0"/>
              </a:rPr>
              <a:t> ACAACACAACAC$ACAACACA</a:t>
            </a:r>
          </a:p>
          <a:p>
            <a:r>
              <a:rPr lang="en-US" sz="1400" dirty="0">
                <a:latin typeface="Courier" pitchFamily="2" charset="0"/>
              </a:rPr>
              <a:t> 16 ACAC$ACAACACAACAACACA</a:t>
            </a:r>
          </a:p>
          <a:p>
            <a:r>
              <a:rPr lang="en-US" sz="1400" dirty="0">
                <a:latin typeface="Courier" pitchFamily="2" charset="0"/>
              </a:rPr>
              <a:t>  3 ACACAACAACACAACAC$ACA</a:t>
            </a:r>
          </a:p>
          <a:p>
            <a:r>
              <a:rPr lang="en-US" sz="1400" dirty="0">
                <a:latin typeface="Courier" pitchFamily="2" charset="0"/>
              </a:rPr>
              <a:t> 11 ACACAACAC$ACAACACAACA</a:t>
            </a:r>
          </a:p>
          <a:p>
            <a:r>
              <a:rPr lang="en-US" sz="1400" dirty="0">
                <a:latin typeface="Courier" pitchFamily="2" charset="0"/>
              </a:rPr>
              <a:t> 19 C$ACAACACAACAACACAACA</a:t>
            </a:r>
          </a:p>
          <a:p>
            <a:r>
              <a:rPr lang="en-US" sz="1400" dirty="0">
                <a:latin typeface="Courier" pitchFamily="2" charset="0"/>
              </a:rPr>
              <a:t>  6 CAACAACACAACAC$ACAACA</a:t>
            </a:r>
          </a:p>
          <a:p>
            <a:r>
              <a:rPr lang="en-US" sz="1400" dirty="0">
                <a:latin typeface="Courier" pitchFamily="2" charset="0"/>
              </a:rPr>
              <a:t> 14 CAACAC$ACAACACAACAACA</a:t>
            </a:r>
          </a:p>
          <a:p>
            <a:r>
              <a:rPr lang="en-US" sz="1400" dirty="0">
                <a:latin typeface="Courier" pitchFamily="2" charset="0"/>
              </a:rPr>
              <a:t>  1 CAACACAACAACACAACAC$A</a:t>
            </a:r>
          </a:p>
          <a:p>
            <a:r>
              <a:rPr lang="en-US" sz="1400" dirty="0">
                <a:latin typeface="Courier" pitchFamily="2" charset="0"/>
              </a:rPr>
              <a:t>  9 CAACACAACAC$ACAACACAA</a:t>
            </a:r>
          </a:p>
          <a:p>
            <a:r>
              <a:rPr lang="en-US" sz="1400" dirty="0">
                <a:latin typeface="Courier" pitchFamily="2" charset="0"/>
              </a:rPr>
              <a:t> 17 CAC$ACAACACAACAACACAA</a:t>
            </a:r>
          </a:p>
          <a:p>
            <a:r>
              <a:rPr lang="en-US" sz="1400" dirty="0">
                <a:latin typeface="Courier" pitchFamily="2" charset="0"/>
              </a:rPr>
              <a:t>  4 CACAACAACACAACAC$ACAA</a:t>
            </a:r>
          </a:p>
          <a:p>
            <a:r>
              <a:rPr lang="en-US" sz="1400" dirty="0">
                <a:latin typeface="Courier" pitchFamily="2" charset="0"/>
              </a:rPr>
              <a:t> </a:t>
            </a:r>
            <a:r>
              <a:rPr lang="en-US" sz="1400" dirty="0">
                <a:solidFill>
                  <a:schemeClr val="accent1"/>
                </a:solidFill>
                <a:latin typeface="Courier" pitchFamily="2" charset="0"/>
              </a:rPr>
              <a:t>12</a:t>
            </a:r>
            <a:r>
              <a:rPr lang="en-US" sz="1400" dirty="0">
                <a:latin typeface="Courier" pitchFamily="2" charset="0"/>
              </a:rPr>
              <a:t> CACAACAC$ACAACACAACAA</a:t>
            </a:r>
          </a:p>
        </p:txBody>
      </p:sp>
      <p:grpSp>
        <p:nvGrpSpPr>
          <p:cNvPr id="5" name="Gruppo 103">
            <a:extLst>
              <a:ext uri="{FF2B5EF4-FFF2-40B4-BE49-F238E27FC236}">
                <a16:creationId xmlns:a16="http://schemas.microsoft.com/office/drawing/2014/main" id="{4DE083C5-7DA8-4109-8CEB-6D8AF58CF26E}"/>
              </a:ext>
            </a:extLst>
          </p:cNvPr>
          <p:cNvGrpSpPr/>
          <p:nvPr/>
        </p:nvGrpSpPr>
        <p:grpSpPr>
          <a:xfrm rot="5400000">
            <a:off x="6762940" y="2250054"/>
            <a:ext cx="1676320" cy="92200"/>
            <a:chOff x="3340100" y="5757863"/>
            <a:chExt cx="555625" cy="153988"/>
          </a:xfrm>
        </p:grpSpPr>
        <p:sp>
          <p:nvSpPr>
            <p:cNvPr id="6" name="Line 6">
              <a:extLst>
                <a:ext uri="{FF2B5EF4-FFF2-40B4-BE49-F238E27FC236}">
                  <a16:creationId xmlns:a16="http://schemas.microsoft.com/office/drawing/2014/main" id="{FA022CB4-B2B7-4918-872F-C696B0A39704}"/>
                </a:ext>
              </a:extLst>
            </p:cNvPr>
            <p:cNvSpPr>
              <a:spLocks noChangeShapeType="1"/>
            </p:cNvSpPr>
            <p:nvPr/>
          </p:nvSpPr>
          <p:spPr bwMode="auto">
            <a:xfrm>
              <a:off x="3340100" y="5757863"/>
              <a:ext cx="0" cy="149225"/>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 name="Line 5">
              <a:extLst>
                <a:ext uri="{FF2B5EF4-FFF2-40B4-BE49-F238E27FC236}">
                  <a16:creationId xmlns:a16="http://schemas.microsoft.com/office/drawing/2014/main" id="{D1C3BCD5-8F35-426A-8FF4-D68B26C62DA7}"/>
                </a:ext>
              </a:extLst>
            </p:cNvPr>
            <p:cNvSpPr>
              <a:spLocks noChangeShapeType="1"/>
            </p:cNvSpPr>
            <p:nvPr/>
          </p:nvSpPr>
          <p:spPr bwMode="auto">
            <a:xfrm>
              <a:off x="3340100" y="5835650"/>
              <a:ext cx="555625" cy="0"/>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Line 7">
              <a:extLst>
                <a:ext uri="{FF2B5EF4-FFF2-40B4-BE49-F238E27FC236}">
                  <a16:creationId xmlns:a16="http://schemas.microsoft.com/office/drawing/2014/main" id="{1EC9DECE-B5D9-42D8-B350-1D5908A3AC2E}"/>
                </a:ext>
              </a:extLst>
            </p:cNvPr>
            <p:cNvSpPr>
              <a:spLocks noChangeShapeType="1"/>
            </p:cNvSpPr>
            <p:nvPr/>
          </p:nvSpPr>
          <p:spPr bwMode="auto">
            <a:xfrm>
              <a:off x="3895725" y="5761038"/>
              <a:ext cx="0" cy="150813"/>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grpSp>
      <p:grpSp>
        <p:nvGrpSpPr>
          <p:cNvPr id="9" name="Gruppo 103">
            <a:extLst>
              <a:ext uri="{FF2B5EF4-FFF2-40B4-BE49-F238E27FC236}">
                <a16:creationId xmlns:a16="http://schemas.microsoft.com/office/drawing/2014/main" id="{C9DD3960-9736-4C3F-8696-FDDF9E4C18F4}"/>
              </a:ext>
            </a:extLst>
          </p:cNvPr>
          <p:cNvGrpSpPr/>
          <p:nvPr/>
        </p:nvGrpSpPr>
        <p:grpSpPr>
          <a:xfrm rot="5400000">
            <a:off x="6364375" y="4610854"/>
            <a:ext cx="2469378" cy="108190"/>
            <a:chOff x="3340100" y="5757863"/>
            <a:chExt cx="555625" cy="153988"/>
          </a:xfrm>
        </p:grpSpPr>
        <p:sp>
          <p:nvSpPr>
            <p:cNvPr id="10" name="Line 6">
              <a:extLst>
                <a:ext uri="{FF2B5EF4-FFF2-40B4-BE49-F238E27FC236}">
                  <a16:creationId xmlns:a16="http://schemas.microsoft.com/office/drawing/2014/main" id="{F478BEEA-2C17-45CD-B979-B9244D751477}"/>
                </a:ext>
              </a:extLst>
            </p:cNvPr>
            <p:cNvSpPr>
              <a:spLocks noChangeShapeType="1"/>
            </p:cNvSpPr>
            <p:nvPr/>
          </p:nvSpPr>
          <p:spPr bwMode="auto">
            <a:xfrm>
              <a:off x="3340100" y="5757863"/>
              <a:ext cx="0" cy="149225"/>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 name="Line 5">
              <a:extLst>
                <a:ext uri="{FF2B5EF4-FFF2-40B4-BE49-F238E27FC236}">
                  <a16:creationId xmlns:a16="http://schemas.microsoft.com/office/drawing/2014/main" id="{B3A6A3DC-7B96-4532-AA23-B6C8589B1050}"/>
                </a:ext>
              </a:extLst>
            </p:cNvPr>
            <p:cNvSpPr>
              <a:spLocks noChangeShapeType="1"/>
            </p:cNvSpPr>
            <p:nvPr/>
          </p:nvSpPr>
          <p:spPr bwMode="auto">
            <a:xfrm>
              <a:off x="3340100" y="5835650"/>
              <a:ext cx="555625" cy="0"/>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2" name="Line 7">
              <a:extLst>
                <a:ext uri="{FF2B5EF4-FFF2-40B4-BE49-F238E27FC236}">
                  <a16:creationId xmlns:a16="http://schemas.microsoft.com/office/drawing/2014/main" id="{D50BDB0D-A76C-4771-9540-166D3AE33E38}"/>
                </a:ext>
              </a:extLst>
            </p:cNvPr>
            <p:cNvSpPr>
              <a:spLocks noChangeShapeType="1"/>
            </p:cNvSpPr>
            <p:nvPr/>
          </p:nvSpPr>
          <p:spPr bwMode="auto">
            <a:xfrm>
              <a:off x="3895725" y="5761038"/>
              <a:ext cx="0" cy="150813"/>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grpSp>
      <p:grpSp>
        <p:nvGrpSpPr>
          <p:cNvPr id="13" name="Gruppo 103">
            <a:extLst>
              <a:ext uri="{FF2B5EF4-FFF2-40B4-BE49-F238E27FC236}">
                <a16:creationId xmlns:a16="http://schemas.microsoft.com/office/drawing/2014/main" id="{19B5C05A-8249-4034-AE34-475D4902B9D6}"/>
              </a:ext>
            </a:extLst>
          </p:cNvPr>
          <p:cNvGrpSpPr/>
          <p:nvPr/>
        </p:nvGrpSpPr>
        <p:grpSpPr>
          <a:xfrm rot="5400000">
            <a:off x="7521419" y="3229760"/>
            <a:ext cx="161203" cy="106676"/>
            <a:chOff x="3340100" y="5757863"/>
            <a:chExt cx="555625" cy="153988"/>
          </a:xfrm>
        </p:grpSpPr>
        <p:sp>
          <p:nvSpPr>
            <p:cNvPr id="14" name="Line 6">
              <a:extLst>
                <a:ext uri="{FF2B5EF4-FFF2-40B4-BE49-F238E27FC236}">
                  <a16:creationId xmlns:a16="http://schemas.microsoft.com/office/drawing/2014/main" id="{24D04CDB-0661-4D94-8AF9-CA429EAC3D89}"/>
                </a:ext>
              </a:extLst>
            </p:cNvPr>
            <p:cNvSpPr>
              <a:spLocks noChangeShapeType="1"/>
            </p:cNvSpPr>
            <p:nvPr/>
          </p:nvSpPr>
          <p:spPr bwMode="auto">
            <a:xfrm>
              <a:off x="3340100" y="5757863"/>
              <a:ext cx="0" cy="149225"/>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5" name="Line 5">
              <a:extLst>
                <a:ext uri="{FF2B5EF4-FFF2-40B4-BE49-F238E27FC236}">
                  <a16:creationId xmlns:a16="http://schemas.microsoft.com/office/drawing/2014/main" id="{4CFDC19B-9062-409F-92F7-A1C0470444CD}"/>
                </a:ext>
              </a:extLst>
            </p:cNvPr>
            <p:cNvSpPr>
              <a:spLocks noChangeShapeType="1"/>
            </p:cNvSpPr>
            <p:nvPr/>
          </p:nvSpPr>
          <p:spPr bwMode="auto">
            <a:xfrm>
              <a:off x="3340100" y="5835650"/>
              <a:ext cx="555625" cy="0"/>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6" name="Line 7">
              <a:extLst>
                <a:ext uri="{FF2B5EF4-FFF2-40B4-BE49-F238E27FC236}">
                  <a16:creationId xmlns:a16="http://schemas.microsoft.com/office/drawing/2014/main" id="{CD79A08E-7A71-44B4-BB90-8066EFD437C4}"/>
                </a:ext>
              </a:extLst>
            </p:cNvPr>
            <p:cNvSpPr>
              <a:spLocks noChangeShapeType="1"/>
            </p:cNvSpPr>
            <p:nvPr/>
          </p:nvSpPr>
          <p:spPr bwMode="auto">
            <a:xfrm>
              <a:off x="3895725" y="5761038"/>
              <a:ext cx="0" cy="150813"/>
            </a:xfrm>
            <a:prstGeom prst="line">
              <a:avLst/>
            </a:prstGeom>
            <a:noFill/>
            <a:ln w="30163" cap="flat">
              <a:solidFill>
                <a:schemeClr val="accent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gr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822A02A2-20D8-4D30-A64E-7CDA09D119A8}"/>
                  </a:ext>
                </a:extLst>
              </p:cNvPr>
              <p:cNvSpPr txBox="1"/>
              <p:nvPr/>
            </p:nvSpPr>
            <p:spPr>
              <a:xfrm>
                <a:off x="8049921" y="2971709"/>
                <a:ext cx="696024" cy="646331"/>
              </a:xfrm>
              <a:prstGeom prst="rect">
                <a:avLst/>
              </a:prstGeom>
              <a:noFill/>
            </p:spPr>
            <p:txBody>
              <a:bodyPr wrap="square" rtlCol="0">
                <a:spAutoFit/>
              </a:bodyPr>
              <a:lstStyle/>
              <a:p>
                <a:pPr algn="ctr"/>
                <a:r>
                  <a:rPr lang="en-US" dirty="0"/>
                  <a:t>Runs </a:t>
                </a:r>
              </a:p>
              <a:p>
                <a:pPr algn="ctr"/>
                <a:r>
                  <a:rPr lang="en-US" dirty="0"/>
                  <a:t>(</a:t>
                </a:r>
                <a14:m>
                  <m:oMath xmlns:m="http://schemas.openxmlformats.org/officeDocument/2006/math">
                    <m:r>
                      <a:rPr lang="en-US" b="0" i="1" smtClean="0">
                        <a:latin typeface="Cambria Math" panose="02040503050406030204" pitchFamily="18" charset="0"/>
                      </a:rPr>
                      <m:t>𝑟</m:t>
                    </m:r>
                  </m:oMath>
                </a14:m>
                <a:r>
                  <a:rPr lang="en-US" dirty="0"/>
                  <a:t>)</a:t>
                </a:r>
              </a:p>
            </p:txBody>
          </p:sp>
        </mc:Choice>
        <mc:Fallback xmlns="">
          <p:sp>
            <p:nvSpPr>
              <p:cNvPr id="17" name="TextBox 16">
                <a:extLst>
                  <a:ext uri="{FF2B5EF4-FFF2-40B4-BE49-F238E27FC236}">
                    <a16:creationId xmlns:a16="http://schemas.microsoft.com/office/drawing/2014/main" id="{822A02A2-20D8-4D30-A64E-7CDA09D119A8}"/>
                  </a:ext>
                </a:extLst>
              </p:cNvPr>
              <p:cNvSpPr txBox="1">
                <a:spLocks noRot="1" noChangeAspect="1" noMove="1" noResize="1" noEditPoints="1" noAdjustHandles="1" noChangeArrowheads="1" noChangeShapeType="1" noTextEdit="1"/>
              </p:cNvSpPr>
              <p:nvPr/>
            </p:nvSpPr>
            <p:spPr>
              <a:xfrm>
                <a:off x="8049921" y="2971709"/>
                <a:ext cx="696024" cy="646331"/>
              </a:xfrm>
              <a:prstGeom prst="rect">
                <a:avLst/>
              </a:prstGeom>
              <a:blipFill>
                <a:blip r:embed="rId3"/>
                <a:stretch>
                  <a:fillRect l="-4386" t="-4673" r="-9649" b="-13084"/>
                </a:stretch>
              </a:blipFill>
            </p:spPr>
            <p:txBody>
              <a:bodyPr/>
              <a:lstStyle/>
              <a:p>
                <a:r>
                  <a:rPr lang="en-US">
                    <a:noFill/>
                  </a:rPr>
                  <a:t> </a:t>
                </a:r>
              </a:p>
            </p:txBody>
          </p:sp>
        </mc:Fallback>
      </mc:AlternateContent>
      <p:cxnSp>
        <p:nvCxnSpPr>
          <p:cNvPr id="18" name="Straight Arrow Connector 17">
            <a:extLst>
              <a:ext uri="{FF2B5EF4-FFF2-40B4-BE49-F238E27FC236}">
                <a16:creationId xmlns:a16="http://schemas.microsoft.com/office/drawing/2014/main" id="{7ABDE890-FE32-4F4C-B629-96FFEEE003F5}"/>
              </a:ext>
            </a:extLst>
          </p:cNvPr>
          <p:cNvCxnSpPr>
            <a:cxnSpLocks/>
            <a:stCxn id="17" idx="1"/>
          </p:cNvCxnSpPr>
          <p:nvPr/>
        </p:nvCxnSpPr>
        <p:spPr>
          <a:xfrm flipH="1" flipV="1">
            <a:off x="7735279" y="2580905"/>
            <a:ext cx="314641" cy="46008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9" name="Straight Arrow Connector 18">
            <a:extLst>
              <a:ext uri="{FF2B5EF4-FFF2-40B4-BE49-F238E27FC236}">
                <a16:creationId xmlns:a16="http://schemas.microsoft.com/office/drawing/2014/main" id="{351198BC-A3E8-41C6-9D87-B4B8A42FEAB5}"/>
              </a:ext>
            </a:extLst>
          </p:cNvPr>
          <p:cNvCxnSpPr>
            <a:cxnSpLocks/>
            <a:stCxn id="17" idx="1"/>
          </p:cNvCxnSpPr>
          <p:nvPr/>
        </p:nvCxnSpPr>
        <p:spPr>
          <a:xfrm flipH="1">
            <a:off x="7725277" y="3040985"/>
            <a:ext cx="324643" cy="1291025"/>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0" name="Straight Arrow Connector 19">
            <a:extLst>
              <a:ext uri="{FF2B5EF4-FFF2-40B4-BE49-F238E27FC236}">
                <a16:creationId xmlns:a16="http://schemas.microsoft.com/office/drawing/2014/main" id="{C191AF09-0A6B-4639-A822-FBCD7385D9FF}"/>
              </a:ext>
            </a:extLst>
          </p:cNvPr>
          <p:cNvCxnSpPr>
            <a:cxnSpLocks/>
          </p:cNvCxnSpPr>
          <p:nvPr/>
        </p:nvCxnSpPr>
        <p:spPr>
          <a:xfrm flipH="1">
            <a:off x="7735278" y="3294875"/>
            <a:ext cx="314643"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1F18BEC5-FB0A-429D-8596-EB4E16CF410C}"/>
              </a:ext>
            </a:extLst>
          </p:cNvPr>
          <p:cNvSpPr txBox="1"/>
          <p:nvPr/>
        </p:nvSpPr>
        <p:spPr>
          <a:xfrm>
            <a:off x="4198516" y="1412416"/>
            <a:ext cx="506870" cy="4616648"/>
          </a:xfrm>
          <a:prstGeom prst="rect">
            <a:avLst/>
          </a:prstGeom>
          <a:noFill/>
        </p:spPr>
        <p:txBody>
          <a:bodyPr wrap="square" rtlCol="0">
            <a:spAutoFit/>
          </a:bodyPr>
          <a:lstStyle/>
          <a:p>
            <a:r>
              <a:rPr lang="en-US" sz="1400" dirty="0">
                <a:latin typeface="Courier" pitchFamily="2" charset="0"/>
              </a:rPr>
              <a:t> </a:t>
            </a:r>
            <a:r>
              <a:rPr lang="en-US" sz="1400" dirty="0">
                <a:solidFill>
                  <a:schemeClr val="accent1"/>
                </a:solidFill>
                <a:latin typeface="Courier" pitchFamily="2" charset="0"/>
              </a:rPr>
              <a:t>20</a:t>
            </a:r>
          </a:p>
          <a:p>
            <a:r>
              <a:rPr lang="en-US" sz="1400" dirty="0">
                <a:latin typeface="Courier" pitchFamily="2" charset="0"/>
              </a:rPr>
              <a:t>  7</a:t>
            </a:r>
          </a:p>
          <a:p>
            <a:r>
              <a:rPr lang="en-US" sz="1400" dirty="0">
                <a:latin typeface="Courier" pitchFamily="2" charset="0"/>
              </a:rPr>
              <a:t> 15</a:t>
            </a:r>
          </a:p>
          <a:p>
            <a:r>
              <a:rPr lang="en-US" sz="1400" dirty="0">
                <a:latin typeface="Courier" pitchFamily="2" charset="0"/>
              </a:rPr>
              <a:t>  </a:t>
            </a:r>
            <a:r>
              <a:rPr lang="en-US" sz="1400" dirty="0">
                <a:solidFill>
                  <a:schemeClr val="accent1"/>
                </a:solidFill>
                <a:latin typeface="Courier" pitchFamily="2" charset="0"/>
              </a:rPr>
              <a:t>2</a:t>
            </a:r>
          </a:p>
          <a:p>
            <a:r>
              <a:rPr lang="en-US" sz="1400" dirty="0">
                <a:latin typeface="Courier" pitchFamily="2" charset="0"/>
              </a:rPr>
              <a:t> </a:t>
            </a:r>
            <a:r>
              <a:rPr lang="en-US" sz="1400" dirty="0">
                <a:solidFill>
                  <a:schemeClr val="accent1"/>
                </a:solidFill>
                <a:latin typeface="Courier" pitchFamily="2" charset="0"/>
              </a:rPr>
              <a:t>10</a:t>
            </a:r>
          </a:p>
          <a:p>
            <a:r>
              <a:rPr lang="en-US" sz="1400" dirty="0">
                <a:latin typeface="Courier" pitchFamily="2" charset="0"/>
              </a:rPr>
              <a:t> </a:t>
            </a:r>
            <a:r>
              <a:rPr lang="en-US" sz="1400" dirty="0">
                <a:solidFill>
                  <a:schemeClr val="accent1"/>
                </a:solidFill>
                <a:latin typeface="Courier" pitchFamily="2" charset="0"/>
              </a:rPr>
              <a:t>18</a:t>
            </a:r>
          </a:p>
          <a:p>
            <a:r>
              <a:rPr lang="en-US" sz="1400" dirty="0">
                <a:latin typeface="Courier" pitchFamily="2" charset="0"/>
              </a:rPr>
              <a:t>  5</a:t>
            </a:r>
          </a:p>
          <a:p>
            <a:r>
              <a:rPr lang="en-US" sz="1400" dirty="0">
                <a:latin typeface="Courier" pitchFamily="2" charset="0"/>
              </a:rPr>
              <a:t> 13</a:t>
            </a:r>
          </a:p>
          <a:p>
            <a:r>
              <a:rPr lang="en-US" sz="1400" dirty="0">
                <a:latin typeface="Courier" pitchFamily="2" charset="0"/>
              </a:rPr>
              <a:t>  </a:t>
            </a:r>
            <a:r>
              <a:rPr lang="en-US" sz="1400" dirty="0">
                <a:solidFill>
                  <a:schemeClr val="accent1"/>
                </a:solidFill>
                <a:latin typeface="Courier" pitchFamily="2" charset="0"/>
              </a:rPr>
              <a:t>0</a:t>
            </a:r>
          </a:p>
          <a:p>
            <a:r>
              <a:rPr lang="en-US" sz="1400" dirty="0">
                <a:latin typeface="Courier" pitchFamily="2" charset="0"/>
              </a:rPr>
              <a:t>  </a:t>
            </a:r>
            <a:r>
              <a:rPr lang="en-US" sz="1400" dirty="0">
                <a:solidFill>
                  <a:schemeClr val="accent1"/>
                </a:solidFill>
                <a:latin typeface="Courier" pitchFamily="2" charset="0"/>
              </a:rPr>
              <a:t>8</a:t>
            </a:r>
          </a:p>
          <a:p>
            <a:r>
              <a:rPr lang="en-US" sz="1400" dirty="0">
                <a:latin typeface="Courier" pitchFamily="2" charset="0"/>
              </a:rPr>
              <a:t> </a:t>
            </a:r>
            <a:r>
              <a:rPr lang="en-US" sz="1400" dirty="0">
                <a:solidFill>
                  <a:schemeClr val="accent1"/>
                </a:solidFill>
                <a:latin typeface="Courier" pitchFamily="2" charset="0"/>
              </a:rPr>
              <a:t>16</a:t>
            </a:r>
          </a:p>
          <a:p>
            <a:r>
              <a:rPr lang="en-US" sz="1400" dirty="0">
                <a:latin typeface="Courier" pitchFamily="2" charset="0"/>
              </a:rPr>
              <a:t>  3</a:t>
            </a:r>
          </a:p>
          <a:p>
            <a:r>
              <a:rPr lang="en-US" sz="1400" dirty="0">
                <a:latin typeface="Courier" pitchFamily="2" charset="0"/>
              </a:rPr>
              <a:t> 11</a:t>
            </a:r>
          </a:p>
          <a:p>
            <a:r>
              <a:rPr lang="en-US" sz="1400" dirty="0">
                <a:latin typeface="Courier" pitchFamily="2" charset="0"/>
              </a:rPr>
              <a:t> 19</a:t>
            </a:r>
          </a:p>
          <a:p>
            <a:r>
              <a:rPr lang="en-US" sz="1400" dirty="0">
                <a:latin typeface="Courier" pitchFamily="2" charset="0"/>
              </a:rPr>
              <a:t>  </a:t>
            </a:r>
            <a:r>
              <a:rPr lang="en-US" sz="1400" dirty="0">
                <a:solidFill>
                  <a:schemeClr val="accent1"/>
                </a:solidFill>
                <a:latin typeface="Courier" pitchFamily="2" charset="0"/>
              </a:rPr>
              <a:t>6</a:t>
            </a:r>
          </a:p>
          <a:p>
            <a:r>
              <a:rPr lang="en-US" sz="1400" dirty="0">
                <a:latin typeface="Courier" pitchFamily="2" charset="0"/>
              </a:rPr>
              <a:t> </a:t>
            </a:r>
            <a:r>
              <a:rPr lang="en-US" sz="1400" dirty="0">
                <a:solidFill>
                  <a:schemeClr val="accent1"/>
                </a:solidFill>
                <a:latin typeface="Courier" pitchFamily="2" charset="0"/>
              </a:rPr>
              <a:t>14</a:t>
            </a:r>
          </a:p>
          <a:p>
            <a:r>
              <a:rPr lang="en-US" sz="1400" dirty="0">
                <a:latin typeface="Courier" pitchFamily="2" charset="0"/>
              </a:rPr>
              <a:t>  1</a:t>
            </a:r>
          </a:p>
          <a:p>
            <a:r>
              <a:rPr lang="en-US" sz="1400" dirty="0">
                <a:latin typeface="Courier" pitchFamily="2" charset="0"/>
              </a:rPr>
              <a:t>  9</a:t>
            </a:r>
          </a:p>
          <a:p>
            <a:r>
              <a:rPr lang="en-US" sz="1400" dirty="0">
                <a:latin typeface="Courier" pitchFamily="2" charset="0"/>
              </a:rPr>
              <a:t> 17</a:t>
            </a:r>
          </a:p>
          <a:p>
            <a:r>
              <a:rPr lang="en-US" sz="1400" dirty="0">
                <a:latin typeface="Courier" pitchFamily="2" charset="0"/>
              </a:rPr>
              <a:t>  </a:t>
            </a:r>
            <a:r>
              <a:rPr lang="en-US" sz="1400" dirty="0">
                <a:solidFill>
                  <a:schemeClr val="accent1"/>
                </a:solidFill>
                <a:latin typeface="Courier" pitchFamily="2" charset="0"/>
              </a:rPr>
              <a:t>4</a:t>
            </a:r>
          </a:p>
          <a:p>
            <a:r>
              <a:rPr lang="en-US" sz="1400" dirty="0">
                <a:latin typeface="Courier" pitchFamily="2" charset="0"/>
              </a:rPr>
              <a:t> </a:t>
            </a:r>
            <a:r>
              <a:rPr lang="en-US" sz="1400" dirty="0">
                <a:solidFill>
                  <a:schemeClr val="accent1"/>
                </a:solidFill>
                <a:latin typeface="Courier" pitchFamily="2" charset="0"/>
              </a:rPr>
              <a:t>12</a:t>
            </a:r>
          </a:p>
        </p:txBody>
      </p:sp>
      <p:sp>
        <p:nvSpPr>
          <p:cNvPr id="22" name="TextBox 21">
            <a:extLst>
              <a:ext uri="{FF2B5EF4-FFF2-40B4-BE49-F238E27FC236}">
                <a16:creationId xmlns:a16="http://schemas.microsoft.com/office/drawing/2014/main" id="{CAAEC519-042E-4EE4-9D85-5120B640221F}"/>
              </a:ext>
            </a:extLst>
          </p:cNvPr>
          <p:cNvSpPr txBox="1"/>
          <p:nvPr/>
        </p:nvSpPr>
        <p:spPr>
          <a:xfrm>
            <a:off x="4253811" y="1077242"/>
            <a:ext cx="487634" cy="369332"/>
          </a:xfrm>
          <a:prstGeom prst="rect">
            <a:avLst/>
          </a:prstGeom>
          <a:noFill/>
        </p:spPr>
        <p:txBody>
          <a:bodyPr wrap="square" rtlCol="0">
            <a:spAutoFit/>
          </a:bodyPr>
          <a:lstStyle/>
          <a:p>
            <a:r>
              <a:rPr lang="en-US" dirty="0"/>
              <a:t>FM</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D3A4C74D-6394-4E2E-91DC-D2E86A0D8FE0}"/>
                  </a:ext>
                </a:extLst>
              </p:cNvPr>
              <p:cNvSpPr txBox="1"/>
              <p:nvPr/>
            </p:nvSpPr>
            <p:spPr>
              <a:xfrm>
                <a:off x="4951901" y="1072859"/>
                <a:ext cx="35163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𝑟</m:t>
                      </m:r>
                    </m:oMath>
                  </m:oMathPara>
                </a14:m>
                <a:endParaRPr lang="en-US" dirty="0"/>
              </a:p>
            </p:txBody>
          </p:sp>
        </mc:Choice>
        <mc:Fallback xmlns="">
          <p:sp>
            <p:nvSpPr>
              <p:cNvPr id="23" name="TextBox 22">
                <a:extLst>
                  <a:ext uri="{FF2B5EF4-FFF2-40B4-BE49-F238E27FC236}">
                    <a16:creationId xmlns:a16="http://schemas.microsoft.com/office/drawing/2014/main" id="{D3A4C74D-6394-4E2E-91DC-D2E86A0D8FE0}"/>
                  </a:ext>
                </a:extLst>
              </p:cNvPr>
              <p:cNvSpPr txBox="1">
                <a:spLocks noRot="1" noChangeAspect="1" noMove="1" noResize="1" noEditPoints="1" noAdjustHandles="1" noChangeArrowheads="1" noChangeShapeType="1" noTextEdit="1"/>
              </p:cNvSpPr>
              <p:nvPr/>
            </p:nvSpPr>
            <p:spPr>
              <a:xfrm>
                <a:off x="4951901" y="1072859"/>
                <a:ext cx="351635"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86B4BDEA-2F6F-4814-BAE6-0519D36CC94D}"/>
                  </a:ext>
                </a:extLst>
              </p:cNvPr>
              <p:cNvSpPr txBox="1"/>
              <p:nvPr/>
            </p:nvSpPr>
            <p:spPr>
              <a:xfrm>
                <a:off x="607605" y="2532605"/>
                <a:ext cx="2785378" cy="707886"/>
              </a:xfrm>
              <a:prstGeom prst="rect">
                <a:avLst/>
              </a:prstGeom>
              <a:noFill/>
            </p:spPr>
            <p:txBody>
              <a:bodyPr wrap="square" rtlCol="0">
                <a:spAutoFit/>
              </a:bodyPr>
              <a:lstStyle/>
              <a:p>
                <a:r>
                  <a:rPr lang="en-US" sz="2000" dirty="0"/>
                  <a:t>FM-index: 11 </a:t>
                </a:r>
                <a:r>
                  <a:rPr lang="en-US" sz="2000" dirty="0">
                    <a:solidFill>
                      <a:schemeClr val="accent2"/>
                    </a:solidFill>
                  </a:rPr>
                  <a:t>SA</a:t>
                </a:r>
                <a:r>
                  <a:rPr lang="en-US" sz="2000" dirty="0"/>
                  <a:t> samples</a:t>
                </a:r>
              </a:p>
              <a:p>
                <a14:m>
                  <m:oMath xmlns:m="http://schemas.openxmlformats.org/officeDocument/2006/math">
                    <m:r>
                      <a:rPr lang="en-US" sz="2000" b="0" i="1" smtClean="0">
                        <a:latin typeface="Cambria Math" panose="02040503050406030204" pitchFamily="18" charset="0"/>
                      </a:rPr>
                      <m:t>𝑟</m:t>
                    </m:r>
                  </m:oMath>
                </a14:m>
                <a:r>
                  <a:rPr lang="en-US" sz="2000" dirty="0"/>
                  <a:t>-index: 5 </a:t>
                </a:r>
                <a:r>
                  <a:rPr lang="en-US" sz="2000" dirty="0">
                    <a:solidFill>
                      <a:schemeClr val="accent2"/>
                    </a:solidFill>
                  </a:rPr>
                  <a:t>SA </a:t>
                </a:r>
                <a:r>
                  <a:rPr lang="en-US" sz="2000" dirty="0"/>
                  <a:t>samples</a:t>
                </a:r>
              </a:p>
            </p:txBody>
          </p:sp>
        </mc:Choice>
        <mc:Fallback xmlns="">
          <p:sp>
            <p:nvSpPr>
              <p:cNvPr id="24" name="TextBox 23">
                <a:extLst>
                  <a:ext uri="{FF2B5EF4-FFF2-40B4-BE49-F238E27FC236}">
                    <a16:creationId xmlns:a16="http://schemas.microsoft.com/office/drawing/2014/main" id="{86B4BDEA-2F6F-4814-BAE6-0519D36CC94D}"/>
                  </a:ext>
                </a:extLst>
              </p:cNvPr>
              <p:cNvSpPr txBox="1">
                <a:spLocks noRot="1" noChangeAspect="1" noMove="1" noResize="1" noEditPoints="1" noAdjustHandles="1" noChangeArrowheads="1" noChangeShapeType="1" noTextEdit="1"/>
              </p:cNvSpPr>
              <p:nvPr/>
            </p:nvSpPr>
            <p:spPr>
              <a:xfrm>
                <a:off x="607605" y="2532605"/>
                <a:ext cx="2785378" cy="707886"/>
              </a:xfrm>
              <a:prstGeom prst="rect">
                <a:avLst/>
              </a:prstGeom>
              <a:blipFill>
                <a:blip r:embed="rId5"/>
                <a:stretch>
                  <a:fillRect l="-2407" t="-4274" r="-1313" b="-136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526C9391-F542-45E2-B5EB-92E445F7042A}"/>
                  </a:ext>
                </a:extLst>
              </p:cNvPr>
              <p:cNvSpPr txBox="1"/>
              <p:nvPr/>
            </p:nvSpPr>
            <p:spPr>
              <a:xfrm>
                <a:off x="4684384" y="554979"/>
                <a:ext cx="3895554" cy="400110"/>
              </a:xfrm>
              <a:prstGeom prst="rect">
                <a:avLst/>
              </a:prstGeom>
              <a:noFill/>
            </p:spPr>
            <p:txBody>
              <a:bodyPr wrap="none" rtlCol="0">
                <a:spAutoFit/>
              </a:bodyPr>
              <a:lstStyle/>
              <a:p>
                <a14:m>
                  <m:oMath xmlns:m="http://schemas.openxmlformats.org/officeDocument/2006/math">
                    <m:r>
                      <a:rPr lang="en-US" sz="2000" b="0" i="1" smtClean="0">
                        <a:latin typeface="Cambria Math" panose="02040503050406030204" pitchFamily="18" charset="0"/>
                      </a:rPr>
                      <m:t>𝑇</m:t>
                    </m:r>
                    <m:r>
                      <a:rPr lang="en-US" sz="2000" b="0" i="1" smtClean="0">
                        <a:latin typeface="Cambria Math" panose="02040503050406030204" pitchFamily="18" charset="0"/>
                      </a:rPr>
                      <m:t>=</m:t>
                    </m:r>
                  </m:oMath>
                </a14:m>
                <a:r>
                  <a:rPr lang="en-US" sz="2000" dirty="0"/>
                  <a:t> </a:t>
                </a:r>
                <a:r>
                  <a:rPr lang="en-US" sz="2000" dirty="0">
                    <a:latin typeface="Courier" pitchFamily="2" charset="0"/>
                  </a:rPr>
                  <a:t>ACAACACAACAACACAACAC$</a:t>
                </a:r>
                <a:endParaRPr lang="en-US" sz="2000" dirty="0"/>
              </a:p>
            </p:txBody>
          </p:sp>
        </mc:Choice>
        <mc:Fallback xmlns="">
          <p:sp>
            <p:nvSpPr>
              <p:cNvPr id="26" name="TextBox 25">
                <a:extLst>
                  <a:ext uri="{FF2B5EF4-FFF2-40B4-BE49-F238E27FC236}">
                    <a16:creationId xmlns:a16="http://schemas.microsoft.com/office/drawing/2014/main" id="{526C9391-F542-45E2-B5EB-92E445F7042A}"/>
                  </a:ext>
                </a:extLst>
              </p:cNvPr>
              <p:cNvSpPr txBox="1">
                <a:spLocks noRot="1" noChangeAspect="1" noMove="1" noResize="1" noEditPoints="1" noAdjustHandles="1" noChangeArrowheads="1" noChangeShapeType="1" noTextEdit="1"/>
              </p:cNvSpPr>
              <p:nvPr/>
            </p:nvSpPr>
            <p:spPr>
              <a:xfrm>
                <a:off x="4684384" y="554979"/>
                <a:ext cx="3895554" cy="400110"/>
              </a:xfrm>
              <a:prstGeom prst="rect">
                <a:avLst/>
              </a:prstGeom>
              <a:blipFill>
                <a:blip r:embed="rId6"/>
                <a:stretch>
                  <a:fillRect t="-6061" r="-626" b="-27273"/>
                </a:stretch>
              </a:blipFill>
            </p:spPr>
            <p:txBody>
              <a:bodyPr/>
              <a:lstStyle/>
              <a:p>
                <a:r>
                  <a:rPr lang="en-US">
                    <a:noFill/>
                  </a:rPr>
                  <a:t> </a:t>
                </a:r>
              </a:p>
            </p:txBody>
          </p:sp>
        </mc:Fallback>
      </mc:AlternateContent>
      <p:sp>
        <p:nvSpPr>
          <p:cNvPr id="27" name="TextBox 26">
            <a:extLst>
              <a:ext uri="{FF2B5EF4-FFF2-40B4-BE49-F238E27FC236}">
                <a16:creationId xmlns:a16="http://schemas.microsoft.com/office/drawing/2014/main" id="{151A9E2B-8E14-4AFA-BC47-952B34B445DA}"/>
              </a:ext>
            </a:extLst>
          </p:cNvPr>
          <p:cNvSpPr txBox="1"/>
          <p:nvPr/>
        </p:nvSpPr>
        <p:spPr>
          <a:xfrm>
            <a:off x="3547772" y="554979"/>
            <a:ext cx="1055097" cy="400110"/>
          </a:xfrm>
          <a:prstGeom prst="rect">
            <a:avLst/>
          </a:prstGeom>
          <a:noFill/>
        </p:spPr>
        <p:txBody>
          <a:bodyPr wrap="none" rtlCol="0">
            <a:spAutoFit/>
          </a:bodyPr>
          <a:lstStyle/>
          <a:p>
            <a:r>
              <a:rPr lang="en-US" sz="2000" dirty="0">
                <a:solidFill>
                  <a:schemeClr val="accent2"/>
                </a:solidFill>
              </a:rPr>
              <a:t>Samples</a:t>
            </a:r>
          </a:p>
        </p:txBody>
      </p:sp>
      <p:sp>
        <p:nvSpPr>
          <p:cNvPr id="25" name="Slide Number Placeholder 24">
            <a:extLst>
              <a:ext uri="{FF2B5EF4-FFF2-40B4-BE49-F238E27FC236}">
                <a16:creationId xmlns:a16="http://schemas.microsoft.com/office/drawing/2014/main" id="{2ECDAA89-CF88-4B6D-8CE7-7E110698F86A}"/>
              </a:ext>
            </a:extLst>
          </p:cNvPr>
          <p:cNvSpPr>
            <a:spLocks noGrp="1"/>
          </p:cNvSpPr>
          <p:nvPr>
            <p:ph type="sldNum" sz="quarter" idx="12"/>
          </p:nvPr>
        </p:nvSpPr>
        <p:spPr/>
        <p:txBody>
          <a:bodyPr/>
          <a:lstStyle/>
          <a:p>
            <a:fld id="{2F7B530C-006E-4E40-83A9-0D679570FF2D}" type="slidenum">
              <a:rPr lang="en-US" smtClean="0"/>
              <a:t>5</a:t>
            </a:fld>
            <a:endParaRPr lang="en-US"/>
          </a:p>
        </p:txBody>
      </p:sp>
    </p:spTree>
    <p:extLst>
      <p:ext uri="{BB962C8B-B14F-4D97-AF65-F5344CB8AC3E}">
        <p14:creationId xmlns:p14="http://schemas.microsoft.com/office/powerpoint/2010/main" val="1584452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44CC594A-A820-450F-B363-C19201FCFE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9FAB3DA-E9ED-4574-ABCC-378BC0FF1B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67DA8A2-F9BA-47FB-BD4B-7A476969086F}"/>
              </a:ext>
            </a:extLst>
          </p:cNvPr>
          <p:cNvSpPr>
            <a:spLocks noGrp="1"/>
          </p:cNvSpPr>
          <p:nvPr>
            <p:ph type="title"/>
          </p:nvPr>
        </p:nvSpPr>
        <p:spPr>
          <a:xfrm>
            <a:off x="141421" y="174172"/>
            <a:ext cx="2688865" cy="492578"/>
          </a:xfrm>
        </p:spPr>
        <p:txBody>
          <a:bodyPr>
            <a:normAutofit/>
          </a:bodyPr>
          <a:lstStyle/>
          <a:p>
            <a:r>
              <a:rPr lang="en-US" sz="2700" dirty="0">
                <a:solidFill>
                  <a:srgbClr val="FFFFFF"/>
                </a:solidFill>
              </a:rPr>
              <a:t>Phi</a:t>
            </a:r>
            <a:r>
              <a:rPr lang="en-US" sz="2700" baseline="30000" dirty="0">
                <a:solidFill>
                  <a:srgbClr val="FFFFFF"/>
                </a:solidFill>
              </a:rPr>
              <a:t>-1</a:t>
            </a:r>
            <a:endParaRPr lang="en-US" sz="2700" dirty="0">
              <a:solidFill>
                <a:srgbClr val="FFFFFF"/>
              </a:solidFill>
            </a:endParaRPr>
          </a:p>
        </p:txBody>
      </p:sp>
      <p:sp>
        <p:nvSpPr>
          <p:cNvPr id="6" name="Content Placeholder 5">
            <a:extLst>
              <a:ext uri="{FF2B5EF4-FFF2-40B4-BE49-F238E27FC236}">
                <a16:creationId xmlns:a16="http://schemas.microsoft.com/office/drawing/2014/main" id="{802F1EBB-286D-4D5D-BE9D-D5F54408CD7E}"/>
              </a:ext>
            </a:extLst>
          </p:cNvPr>
          <p:cNvSpPr>
            <a:spLocks noGrp="1"/>
          </p:cNvSpPr>
          <p:nvPr>
            <p:ph idx="1"/>
          </p:nvPr>
        </p:nvSpPr>
        <p:spPr>
          <a:xfrm>
            <a:off x="141421" y="1415204"/>
            <a:ext cx="2734768" cy="929670"/>
          </a:xfrm>
        </p:spPr>
        <p:txBody>
          <a:bodyPr>
            <a:normAutofit/>
          </a:bodyPr>
          <a:lstStyle/>
          <a:p>
            <a:r>
              <a:rPr lang="en-US" dirty="0">
                <a:solidFill>
                  <a:srgbClr val="FFFFFF"/>
                </a:solidFill>
                <a:latin typeface="+mj-lt"/>
              </a:rPr>
              <a:t>- By using Phi</a:t>
            </a:r>
            <a:r>
              <a:rPr lang="en-US" baseline="30000" dirty="0">
                <a:solidFill>
                  <a:srgbClr val="FFFFFF"/>
                </a:solidFill>
                <a:latin typeface="+mj-lt"/>
              </a:rPr>
              <a:t>-1 </a:t>
            </a:r>
            <a:r>
              <a:rPr lang="en-US" dirty="0">
                <a:solidFill>
                  <a:srgbClr val="FFFFFF"/>
                </a:solidFill>
                <a:latin typeface="+mj-lt"/>
              </a:rPr>
              <a:t>we can recover these intermediate samples.</a:t>
            </a:r>
          </a:p>
        </p:txBody>
      </p:sp>
      <p:sp>
        <p:nvSpPr>
          <p:cNvPr id="43" name="Rectangle 42">
            <a:extLst>
              <a:ext uri="{FF2B5EF4-FFF2-40B4-BE49-F238E27FC236}">
                <a16:creationId xmlns:a16="http://schemas.microsoft.com/office/drawing/2014/main" id="{53B8D6B0-55D6-48DC-86D8-FD95D5F11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25" name="Content Placeholder 4" descr="Text&#10;&#10;Description automatically generated">
            <a:extLst>
              <a:ext uri="{FF2B5EF4-FFF2-40B4-BE49-F238E27FC236}">
                <a16:creationId xmlns:a16="http://schemas.microsoft.com/office/drawing/2014/main" id="{8E6A952E-3254-41F0-B2D5-1DF95A353C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8397" y="134853"/>
            <a:ext cx="5261001" cy="6588293"/>
          </a:xfrm>
          <a:prstGeom prst="rect">
            <a:avLst/>
          </a:prstGeom>
        </p:spPr>
      </p:pic>
      <p:sp>
        <p:nvSpPr>
          <p:cNvPr id="33" name="TextBox 32">
            <a:extLst>
              <a:ext uri="{FF2B5EF4-FFF2-40B4-BE49-F238E27FC236}">
                <a16:creationId xmlns:a16="http://schemas.microsoft.com/office/drawing/2014/main" id="{6940BE12-8BB2-4DD0-A4F7-948589DD7E81}"/>
              </a:ext>
            </a:extLst>
          </p:cNvPr>
          <p:cNvSpPr txBox="1"/>
          <p:nvPr/>
        </p:nvSpPr>
        <p:spPr>
          <a:xfrm>
            <a:off x="3635947" y="1239961"/>
            <a:ext cx="276225" cy="418420"/>
          </a:xfrm>
          <a:prstGeom prst="rect">
            <a:avLst/>
          </a:prstGeom>
          <a:solidFill>
            <a:schemeClr val="accent5">
              <a:lumMod val="60000"/>
              <a:lumOff val="40000"/>
              <a:alpha val="50000"/>
            </a:schemeClr>
          </a:solidFill>
          <a:ln>
            <a:solidFill>
              <a:schemeClr val="accent5">
                <a:lumMod val="75000"/>
              </a:schemeClr>
            </a:solidFill>
          </a:ln>
        </p:spPr>
        <p:style>
          <a:lnRef idx="0">
            <a:scrgbClr r="0" g="0" b="0"/>
          </a:lnRef>
          <a:fillRef idx="0">
            <a:scrgbClr r="0" g="0" b="0"/>
          </a:fillRef>
          <a:effectRef idx="0">
            <a:scrgbClr r="0" g="0" b="0"/>
          </a:effectRef>
          <a:fontRef idx="minor">
            <a:schemeClr val="lt1"/>
          </a:fontRef>
        </p:style>
        <p:txBody>
          <a:bodyPr wrap="square" rtlCol="0">
            <a:spAutoFit/>
          </a:bodyPr>
          <a:lstStyle/>
          <a:p>
            <a:endParaRPr lang="en-US" dirty="0"/>
          </a:p>
        </p:txBody>
      </p:sp>
      <p:sp>
        <p:nvSpPr>
          <p:cNvPr id="34" name="TextBox 33">
            <a:extLst>
              <a:ext uri="{FF2B5EF4-FFF2-40B4-BE49-F238E27FC236}">
                <a16:creationId xmlns:a16="http://schemas.microsoft.com/office/drawing/2014/main" id="{DF102AB4-5C82-469C-92E2-950676B24C45}"/>
              </a:ext>
            </a:extLst>
          </p:cNvPr>
          <p:cNvSpPr txBox="1"/>
          <p:nvPr/>
        </p:nvSpPr>
        <p:spPr>
          <a:xfrm>
            <a:off x="3635947" y="4965185"/>
            <a:ext cx="276225" cy="418420"/>
          </a:xfrm>
          <a:prstGeom prst="rect">
            <a:avLst/>
          </a:prstGeom>
          <a:solidFill>
            <a:schemeClr val="accent5">
              <a:lumMod val="60000"/>
              <a:lumOff val="40000"/>
              <a:alpha val="50000"/>
            </a:schemeClr>
          </a:solidFill>
          <a:ln>
            <a:solidFill>
              <a:schemeClr val="accent5">
                <a:lumMod val="75000"/>
              </a:schemeClr>
            </a:solidFill>
          </a:ln>
        </p:spPr>
        <p:style>
          <a:lnRef idx="0">
            <a:scrgbClr r="0" g="0" b="0"/>
          </a:lnRef>
          <a:fillRef idx="0">
            <a:scrgbClr r="0" g="0" b="0"/>
          </a:fillRef>
          <a:effectRef idx="0">
            <a:scrgbClr r="0" g="0" b="0"/>
          </a:effectRef>
          <a:fontRef idx="minor">
            <a:schemeClr val="lt1"/>
          </a:fontRef>
        </p:style>
        <p:txBody>
          <a:bodyPr wrap="square" rtlCol="0">
            <a:spAutoFit/>
          </a:bodyPr>
          <a:lstStyle/>
          <a:p>
            <a:endParaRPr lang="en-US" dirty="0"/>
          </a:p>
        </p:txBody>
      </p:sp>
      <p:sp>
        <p:nvSpPr>
          <p:cNvPr id="35" name="TextBox 34">
            <a:extLst>
              <a:ext uri="{FF2B5EF4-FFF2-40B4-BE49-F238E27FC236}">
                <a16:creationId xmlns:a16="http://schemas.microsoft.com/office/drawing/2014/main" id="{289E5287-5478-4D0E-BF20-6B2591EC2E71}"/>
              </a:ext>
            </a:extLst>
          </p:cNvPr>
          <p:cNvSpPr txBox="1"/>
          <p:nvPr/>
        </p:nvSpPr>
        <p:spPr>
          <a:xfrm>
            <a:off x="3627337" y="2473445"/>
            <a:ext cx="276225" cy="418420"/>
          </a:xfrm>
          <a:prstGeom prst="rect">
            <a:avLst/>
          </a:prstGeom>
          <a:solidFill>
            <a:schemeClr val="accent5">
              <a:lumMod val="60000"/>
              <a:lumOff val="40000"/>
              <a:alpha val="50000"/>
            </a:schemeClr>
          </a:solidFill>
          <a:ln>
            <a:solidFill>
              <a:schemeClr val="accent5">
                <a:lumMod val="75000"/>
              </a:schemeClr>
            </a:solidFill>
          </a:ln>
        </p:spPr>
        <p:style>
          <a:lnRef idx="0">
            <a:scrgbClr r="0" g="0" b="0"/>
          </a:lnRef>
          <a:fillRef idx="0">
            <a:scrgbClr r="0" g="0" b="0"/>
          </a:fillRef>
          <a:effectRef idx="0">
            <a:scrgbClr r="0" g="0" b="0"/>
          </a:effectRef>
          <a:fontRef idx="minor">
            <a:schemeClr val="lt1"/>
          </a:fontRef>
        </p:style>
        <p:txBody>
          <a:bodyPr wrap="square" rtlCol="0">
            <a:spAutoFit/>
          </a:bodyPr>
          <a:lstStyle/>
          <a:p>
            <a:endParaRPr lang="en-US" dirty="0"/>
          </a:p>
        </p:txBody>
      </p:sp>
      <p:sp>
        <p:nvSpPr>
          <p:cNvPr id="36" name="TextBox 35">
            <a:extLst>
              <a:ext uri="{FF2B5EF4-FFF2-40B4-BE49-F238E27FC236}">
                <a16:creationId xmlns:a16="http://schemas.microsoft.com/office/drawing/2014/main" id="{B2D7D145-E049-4AC1-BB62-7501D48E64E4}"/>
              </a:ext>
            </a:extLst>
          </p:cNvPr>
          <p:cNvSpPr txBox="1"/>
          <p:nvPr/>
        </p:nvSpPr>
        <p:spPr>
          <a:xfrm>
            <a:off x="3627336" y="3712111"/>
            <a:ext cx="276225" cy="418420"/>
          </a:xfrm>
          <a:prstGeom prst="rect">
            <a:avLst/>
          </a:prstGeom>
          <a:solidFill>
            <a:schemeClr val="accent5">
              <a:lumMod val="60000"/>
              <a:lumOff val="40000"/>
              <a:alpha val="50000"/>
            </a:schemeClr>
          </a:solidFill>
          <a:ln>
            <a:solidFill>
              <a:schemeClr val="accent5">
                <a:lumMod val="75000"/>
              </a:schemeClr>
            </a:solidFill>
          </a:ln>
        </p:spPr>
        <p:style>
          <a:lnRef idx="0">
            <a:scrgbClr r="0" g="0" b="0"/>
          </a:lnRef>
          <a:fillRef idx="0">
            <a:scrgbClr r="0" g="0" b="0"/>
          </a:fillRef>
          <a:effectRef idx="0">
            <a:scrgbClr r="0" g="0" b="0"/>
          </a:effectRef>
          <a:fontRef idx="minor">
            <a:schemeClr val="lt1"/>
          </a:fontRef>
        </p:style>
        <p:txBody>
          <a:bodyPr wrap="square" rtlCol="0">
            <a:spAutoFit/>
          </a:bodyPr>
          <a:lstStyle/>
          <a:p>
            <a:endParaRPr lang="en-US" dirty="0"/>
          </a:p>
        </p:txBody>
      </p:sp>
      <p:sp>
        <p:nvSpPr>
          <p:cNvPr id="37" name="TextBox 36">
            <a:extLst>
              <a:ext uri="{FF2B5EF4-FFF2-40B4-BE49-F238E27FC236}">
                <a16:creationId xmlns:a16="http://schemas.microsoft.com/office/drawing/2014/main" id="{9CC34512-9329-4809-AC45-7CEB6C7540D2}"/>
              </a:ext>
            </a:extLst>
          </p:cNvPr>
          <p:cNvSpPr txBox="1"/>
          <p:nvPr/>
        </p:nvSpPr>
        <p:spPr>
          <a:xfrm>
            <a:off x="3627336" y="1839704"/>
            <a:ext cx="276225" cy="418420"/>
          </a:xfrm>
          <a:prstGeom prst="rect">
            <a:avLst/>
          </a:prstGeom>
          <a:solidFill>
            <a:schemeClr val="accent5">
              <a:lumMod val="60000"/>
              <a:lumOff val="40000"/>
              <a:alpha val="50000"/>
            </a:schemeClr>
          </a:solidFill>
          <a:ln>
            <a:solidFill>
              <a:schemeClr val="accent5">
                <a:lumMod val="75000"/>
              </a:schemeClr>
            </a:solidFill>
          </a:ln>
        </p:spPr>
        <p:style>
          <a:lnRef idx="0">
            <a:scrgbClr r="0" g="0" b="0"/>
          </a:lnRef>
          <a:fillRef idx="0">
            <a:scrgbClr r="0" g="0" b="0"/>
          </a:fillRef>
          <a:effectRef idx="0">
            <a:scrgbClr r="0" g="0" b="0"/>
          </a:effectRef>
          <a:fontRef idx="minor">
            <a:schemeClr val="lt1"/>
          </a:fontRef>
        </p:style>
        <p:txBody>
          <a:bodyPr wrap="square" rtlCol="0">
            <a:spAutoFit/>
          </a:bodyPr>
          <a:lstStyle/>
          <a:p>
            <a:endParaRPr lang="en-US" dirty="0"/>
          </a:p>
        </p:txBody>
      </p:sp>
      <p:sp>
        <p:nvSpPr>
          <p:cNvPr id="38" name="TextBox 37">
            <a:extLst>
              <a:ext uri="{FF2B5EF4-FFF2-40B4-BE49-F238E27FC236}">
                <a16:creationId xmlns:a16="http://schemas.microsoft.com/office/drawing/2014/main" id="{4D77A398-7A51-4AC0-BD37-2376B7864DE8}"/>
              </a:ext>
            </a:extLst>
          </p:cNvPr>
          <p:cNvSpPr txBox="1"/>
          <p:nvPr/>
        </p:nvSpPr>
        <p:spPr>
          <a:xfrm>
            <a:off x="3627335" y="5591722"/>
            <a:ext cx="276225" cy="418420"/>
          </a:xfrm>
          <a:prstGeom prst="rect">
            <a:avLst/>
          </a:prstGeom>
          <a:solidFill>
            <a:schemeClr val="accent5">
              <a:lumMod val="60000"/>
              <a:lumOff val="40000"/>
              <a:alpha val="50000"/>
            </a:schemeClr>
          </a:solidFill>
          <a:ln>
            <a:solidFill>
              <a:schemeClr val="accent5">
                <a:lumMod val="75000"/>
              </a:schemeClr>
            </a:solidFill>
          </a:ln>
        </p:spPr>
        <p:style>
          <a:lnRef idx="0">
            <a:scrgbClr r="0" g="0" b="0"/>
          </a:lnRef>
          <a:fillRef idx="0">
            <a:scrgbClr r="0" g="0" b="0"/>
          </a:fillRef>
          <a:effectRef idx="0">
            <a:scrgbClr r="0" g="0" b="0"/>
          </a:effectRef>
          <a:fontRef idx="minor">
            <a:schemeClr val="lt1"/>
          </a:fontRef>
        </p:style>
        <p:txBody>
          <a:bodyPr wrap="square" rtlCol="0">
            <a:spAutoFit/>
          </a:bodyPr>
          <a:lstStyle/>
          <a:p>
            <a:endParaRPr lang="en-US" dirty="0"/>
          </a:p>
        </p:txBody>
      </p:sp>
      <p:sp>
        <p:nvSpPr>
          <p:cNvPr id="3" name="Slide Number Placeholder 2">
            <a:extLst>
              <a:ext uri="{FF2B5EF4-FFF2-40B4-BE49-F238E27FC236}">
                <a16:creationId xmlns:a16="http://schemas.microsoft.com/office/drawing/2014/main" id="{FB830087-57D9-4053-9FB3-DC145BE9E8B6}"/>
              </a:ext>
            </a:extLst>
          </p:cNvPr>
          <p:cNvSpPr>
            <a:spLocks noGrp="1"/>
          </p:cNvSpPr>
          <p:nvPr>
            <p:ph type="sldNum" sz="quarter" idx="12"/>
          </p:nvPr>
        </p:nvSpPr>
        <p:spPr/>
        <p:txBody>
          <a:bodyPr/>
          <a:lstStyle/>
          <a:p>
            <a:fld id="{2F7B530C-006E-4E40-83A9-0D679570FF2D}" type="slidenum">
              <a:rPr lang="en-US" smtClean="0"/>
              <a:t>6</a:t>
            </a:fld>
            <a:endParaRPr lang="en-US"/>
          </a:p>
        </p:txBody>
      </p:sp>
      <p:sp>
        <p:nvSpPr>
          <p:cNvPr id="4" name="TextBox 3">
            <a:extLst>
              <a:ext uri="{FF2B5EF4-FFF2-40B4-BE49-F238E27FC236}">
                <a16:creationId xmlns:a16="http://schemas.microsoft.com/office/drawing/2014/main" id="{70ED8DEF-207E-4678-90C4-F43549A73702}"/>
              </a:ext>
            </a:extLst>
          </p:cNvPr>
          <p:cNvSpPr txBox="1"/>
          <p:nvPr/>
        </p:nvSpPr>
        <p:spPr>
          <a:xfrm>
            <a:off x="141421" y="840922"/>
            <a:ext cx="2955156" cy="400110"/>
          </a:xfrm>
          <a:prstGeom prst="rect">
            <a:avLst/>
          </a:prstGeom>
          <a:noFill/>
        </p:spPr>
        <p:txBody>
          <a:bodyPr wrap="square" rtlCol="0">
            <a:spAutoFit/>
          </a:bodyPr>
          <a:lstStyle/>
          <a:p>
            <a:r>
              <a:rPr lang="en-US" sz="2000" dirty="0">
                <a:solidFill>
                  <a:srgbClr val="FFFFFF"/>
                </a:solidFill>
                <a:latin typeface="+mj-lt"/>
              </a:rPr>
              <a:t>- How does Phi</a:t>
            </a:r>
            <a:r>
              <a:rPr lang="en-US" sz="2000" baseline="30000" dirty="0">
                <a:solidFill>
                  <a:srgbClr val="FFFFFF"/>
                </a:solidFill>
                <a:latin typeface="+mj-lt"/>
              </a:rPr>
              <a:t>-1</a:t>
            </a:r>
            <a:r>
              <a:rPr lang="en-US" sz="2000" dirty="0">
                <a:solidFill>
                  <a:srgbClr val="FFFFFF"/>
                </a:solidFill>
                <a:latin typeface="+mj-lt"/>
              </a:rPr>
              <a:t> work?</a:t>
            </a:r>
          </a:p>
        </p:txBody>
      </p:sp>
      <p:sp>
        <p:nvSpPr>
          <p:cNvPr id="5" name="Rectangle 4">
            <a:extLst>
              <a:ext uri="{FF2B5EF4-FFF2-40B4-BE49-F238E27FC236}">
                <a16:creationId xmlns:a16="http://schemas.microsoft.com/office/drawing/2014/main" id="{6E6D2787-10DA-4E72-B275-FB8A4A85DD9F}"/>
              </a:ext>
            </a:extLst>
          </p:cNvPr>
          <p:cNvSpPr/>
          <p:nvPr/>
        </p:nvSpPr>
        <p:spPr>
          <a:xfrm>
            <a:off x="8366794" y="1181100"/>
            <a:ext cx="207587" cy="477281"/>
          </a:xfrm>
          <a:prstGeom prst="rect">
            <a:avLst/>
          </a:prstGeom>
          <a:noFill/>
          <a:ln w="1905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
        <p:nvSpPr>
          <p:cNvPr id="29" name="Rectangle 28">
            <a:extLst>
              <a:ext uri="{FF2B5EF4-FFF2-40B4-BE49-F238E27FC236}">
                <a16:creationId xmlns:a16="http://schemas.microsoft.com/office/drawing/2014/main" id="{97F9DF4F-8635-4DE2-8446-3D332857504A}"/>
              </a:ext>
            </a:extLst>
          </p:cNvPr>
          <p:cNvSpPr/>
          <p:nvPr/>
        </p:nvSpPr>
        <p:spPr>
          <a:xfrm>
            <a:off x="7764586" y="1181100"/>
            <a:ext cx="207587" cy="477281"/>
          </a:xfrm>
          <a:prstGeom prst="rect">
            <a:avLst/>
          </a:prstGeom>
          <a:noFill/>
          <a:ln w="1905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Tree>
    <p:extLst>
      <p:ext uri="{BB962C8B-B14F-4D97-AF65-F5344CB8AC3E}">
        <p14:creationId xmlns:p14="http://schemas.microsoft.com/office/powerpoint/2010/main" val="191682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fade">
                                      <p:cBhvr>
                                        <p:cTn id="12" dur="500"/>
                                        <p:tgtEl>
                                          <p:spTgt spid="34"/>
                                        </p:tgtEl>
                                      </p:cBhvr>
                                    </p:animEffect>
                                  </p:childTnLst>
                                </p:cTn>
                              </p:par>
                              <p:par>
                                <p:cTn id="13" presetID="25" presetClass="emph" presetSubtype="0" fill="hold" grpId="1" nodeType="withEffect">
                                  <p:stCondLst>
                                    <p:cond delay="0"/>
                                  </p:stCondLst>
                                  <p:childTnLst>
                                    <p:animClr clrSpc="hsl" dir="cw">
                                      <p:cBhvr override="childStyle">
                                        <p:cTn id="14" dur="500" fill="hold"/>
                                        <p:tgtEl>
                                          <p:spTgt spid="33"/>
                                        </p:tgtEl>
                                        <p:attrNameLst>
                                          <p:attrName>style.color</p:attrName>
                                        </p:attrNameLst>
                                      </p:cBhvr>
                                      <p:by>
                                        <p:hsl h="0" s="-70588" l="0"/>
                                      </p:by>
                                    </p:animClr>
                                    <p:animClr clrSpc="hsl" dir="cw">
                                      <p:cBhvr>
                                        <p:cTn id="15" dur="500" fill="hold"/>
                                        <p:tgtEl>
                                          <p:spTgt spid="33"/>
                                        </p:tgtEl>
                                        <p:attrNameLst>
                                          <p:attrName>fillcolor</p:attrName>
                                        </p:attrNameLst>
                                      </p:cBhvr>
                                      <p:by>
                                        <p:hsl h="0" s="-70588" l="0"/>
                                      </p:by>
                                    </p:animClr>
                                    <p:animClr clrSpc="hsl" dir="cw">
                                      <p:cBhvr>
                                        <p:cTn id="16" dur="500" fill="hold"/>
                                        <p:tgtEl>
                                          <p:spTgt spid="33"/>
                                        </p:tgtEl>
                                        <p:attrNameLst>
                                          <p:attrName>stroke.color</p:attrName>
                                        </p:attrNameLst>
                                      </p:cBhvr>
                                      <p:by>
                                        <p:hsl h="0" s="-70588" l="0"/>
                                      </p:by>
                                    </p:animClr>
                                    <p:set>
                                      <p:cBhvr>
                                        <p:cTn id="17" dur="500" fill="hold"/>
                                        <p:tgtEl>
                                          <p:spTgt spid="33"/>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fade">
                                      <p:cBhvr>
                                        <p:cTn id="22" dur="500"/>
                                        <p:tgtEl>
                                          <p:spTgt spid="35"/>
                                        </p:tgtEl>
                                      </p:cBhvr>
                                    </p:animEffect>
                                  </p:childTnLst>
                                </p:cTn>
                              </p:par>
                              <p:par>
                                <p:cTn id="23" presetID="25" presetClass="emph" presetSubtype="0" fill="hold" grpId="1" nodeType="withEffect">
                                  <p:stCondLst>
                                    <p:cond delay="0"/>
                                  </p:stCondLst>
                                  <p:childTnLst>
                                    <p:animClr clrSpc="hsl" dir="cw">
                                      <p:cBhvr override="childStyle">
                                        <p:cTn id="24" dur="500" fill="hold"/>
                                        <p:tgtEl>
                                          <p:spTgt spid="34"/>
                                        </p:tgtEl>
                                        <p:attrNameLst>
                                          <p:attrName>style.color</p:attrName>
                                        </p:attrNameLst>
                                      </p:cBhvr>
                                      <p:by>
                                        <p:hsl h="0" s="-70588" l="0"/>
                                      </p:by>
                                    </p:animClr>
                                    <p:animClr clrSpc="hsl" dir="cw">
                                      <p:cBhvr>
                                        <p:cTn id="25" dur="500" fill="hold"/>
                                        <p:tgtEl>
                                          <p:spTgt spid="34"/>
                                        </p:tgtEl>
                                        <p:attrNameLst>
                                          <p:attrName>fillcolor</p:attrName>
                                        </p:attrNameLst>
                                      </p:cBhvr>
                                      <p:by>
                                        <p:hsl h="0" s="-70588" l="0"/>
                                      </p:by>
                                    </p:animClr>
                                    <p:animClr clrSpc="hsl" dir="cw">
                                      <p:cBhvr>
                                        <p:cTn id="26" dur="500" fill="hold"/>
                                        <p:tgtEl>
                                          <p:spTgt spid="34"/>
                                        </p:tgtEl>
                                        <p:attrNameLst>
                                          <p:attrName>stroke.color</p:attrName>
                                        </p:attrNameLst>
                                      </p:cBhvr>
                                      <p:by>
                                        <p:hsl h="0" s="-70588" l="0"/>
                                      </p:by>
                                    </p:animClr>
                                    <p:set>
                                      <p:cBhvr>
                                        <p:cTn id="27" dur="500" fill="hold"/>
                                        <p:tgtEl>
                                          <p:spTgt spid="34"/>
                                        </p:tgtEl>
                                        <p:attrNameLst>
                                          <p:attrName>fill.type</p:attrName>
                                        </p:attrNameLst>
                                      </p:cBhvr>
                                      <p:to>
                                        <p:strVal val="solid"/>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fade">
                                      <p:cBhvr>
                                        <p:cTn id="32" dur="500"/>
                                        <p:tgtEl>
                                          <p:spTgt spid="36"/>
                                        </p:tgtEl>
                                      </p:cBhvr>
                                    </p:animEffect>
                                  </p:childTnLst>
                                </p:cTn>
                              </p:par>
                              <p:par>
                                <p:cTn id="33" presetID="25" presetClass="emph" presetSubtype="0" fill="hold" grpId="1" nodeType="withEffect">
                                  <p:stCondLst>
                                    <p:cond delay="0"/>
                                  </p:stCondLst>
                                  <p:childTnLst>
                                    <p:animClr clrSpc="hsl" dir="cw">
                                      <p:cBhvr override="childStyle">
                                        <p:cTn id="34" dur="500" fill="hold"/>
                                        <p:tgtEl>
                                          <p:spTgt spid="35"/>
                                        </p:tgtEl>
                                        <p:attrNameLst>
                                          <p:attrName>style.color</p:attrName>
                                        </p:attrNameLst>
                                      </p:cBhvr>
                                      <p:by>
                                        <p:hsl h="0" s="-70588" l="0"/>
                                      </p:by>
                                    </p:animClr>
                                    <p:animClr clrSpc="hsl" dir="cw">
                                      <p:cBhvr>
                                        <p:cTn id="35" dur="500" fill="hold"/>
                                        <p:tgtEl>
                                          <p:spTgt spid="35"/>
                                        </p:tgtEl>
                                        <p:attrNameLst>
                                          <p:attrName>fillcolor</p:attrName>
                                        </p:attrNameLst>
                                      </p:cBhvr>
                                      <p:by>
                                        <p:hsl h="0" s="-70588" l="0"/>
                                      </p:by>
                                    </p:animClr>
                                    <p:animClr clrSpc="hsl" dir="cw">
                                      <p:cBhvr>
                                        <p:cTn id="36" dur="500" fill="hold"/>
                                        <p:tgtEl>
                                          <p:spTgt spid="35"/>
                                        </p:tgtEl>
                                        <p:attrNameLst>
                                          <p:attrName>stroke.color</p:attrName>
                                        </p:attrNameLst>
                                      </p:cBhvr>
                                      <p:by>
                                        <p:hsl h="0" s="-70588" l="0"/>
                                      </p:by>
                                    </p:animClr>
                                    <p:set>
                                      <p:cBhvr>
                                        <p:cTn id="37" dur="500" fill="hold"/>
                                        <p:tgtEl>
                                          <p:spTgt spid="35"/>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7"/>
                                        </p:tgtEl>
                                        <p:attrNameLst>
                                          <p:attrName>style.visibility</p:attrName>
                                        </p:attrNameLst>
                                      </p:cBhvr>
                                      <p:to>
                                        <p:strVal val="visible"/>
                                      </p:to>
                                    </p:set>
                                    <p:animEffect transition="in" filter="fade">
                                      <p:cBhvr>
                                        <p:cTn id="42" dur="500"/>
                                        <p:tgtEl>
                                          <p:spTgt spid="37"/>
                                        </p:tgtEl>
                                      </p:cBhvr>
                                    </p:animEffect>
                                  </p:childTnLst>
                                </p:cTn>
                              </p:par>
                              <p:par>
                                <p:cTn id="43" presetID="25" presetClass="emph" presetSubtype="0" fill="hold" grpId="1" nodeType="withEffect">
                                  <p:stCondLst>
                                    <p:cond delay="0"/>
                                  </p:stCondLst>
                                  <p:childTnLst>
                                    <p:animClr clrSpc="hsl" dir="cw">
                                      <p:cBhvr override="childStyle">
                                        <p:cTn id="44" dur="500" fill="hold"/>
                                        <p:tgtEl>
                                          <p:spTgt spid="36"/>
                                        </p:tgtEl>
                                        <p:attrNameLst>
                                          <p:attrName>style.color</p:attrName>
                                        </p:attrNameLst>
                                      </p:cBhvr>
                                      <p:by>
                                        <p:hsl h="0" s="-70588" l="0"/>
                                      </p:by>
                                    </p:animClr>
                                    <p:animClr clrSpc="hsl" dir="cw">
                                      <p:cBhvr>
                                        <p:cTn id="45" dur="500" fill="hold"/>
                                        <p:tgtEl>
                                          <p:spTgt spid="36"/>
                                        </p:tgtEl>
                                        <p:attrNameLst>
                                          <p:attrName>fillcolor</p:attrName>
                                        </p:attrNameLst>
                                      </p:cBhvr>
                                      <p:by>
                                        <p:hsl h="0" s="-70588" l="0"/>
                                      </p:by>
                                    </p:animClr>
                                    <p:animClr clrSpc="hsl" dir="cw">
                                      <p:cBhvr>
                                        <p:cTn id="46" dur="500" fill="hold"/>
                                        <p:tgtEl>
                                          <p:spTgt spid="36"/>
                                        </p:tgtEl>
                                        <p:attrNameLst>
                                          <p:attrName>stroke.color</p:attrName>
                                        </p:attrNameLst>
                                      </p:cBhvr>
                                      <p:by>
                                        <p:hsl h="0" s="-70588" l="0"/>
                                      </p:by>
                                    </p:animClr>
                                    <p:set>
                                      <p:cBhvr>
                                        <p:cTn id="47" dur="500" fill="hold"/>
                                        <p:tgtEl>
                                          <p:spTgt spid="36"/>
                                        </p:tgtEl>
                                        <p:attrNameLst>
                                          <p:attrName>fill.type</p:attrName>
                                        </p:attrNameLst>
                                      </p:cBhvr>
                                      <p:to>
                                        <p:strVal val="solid"/>
                                      </p:to>
                                    </p:se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fade">
                                      <p:cBhvr>
                                        <p:cTn id="52" dur="500"/>
                                        <p:tgtEl>
                                          <p:spTgt spid="38"/>
                                        </p:tgtEl>
                                      </p:cBhvr>
                                    </p:animEffect>
                                  </p:childTnLst>
                                </p:cTn>
                              </p:par>
                              <p:par>
                                <p:cTn id="53" presetID="25" presetClass="emph" presetSubtype="0" fill="hold" grpId="1" nodeType="withEffect">
                                  <p:stCondLst>
                                    <p:cond delay="0"/>
                                  </p:stCondLst>
                                  <p:childTnLst>
                                    <p:animClr clrSpc="hsl" dir="cw">
                                      <p:cBhvr override="childStyle">
                                        <p:cTn id="54" dur="500" fill="hold"/>
                                        <p:tgtEl>
                                          <p:spTgt spid="37"/>
                                        </p:tgtEl>
                                        <p:attrNameLst>
                                          <p:attrName>style.color</p:attrName>
                                        </p:attrNameLst>
                                      </p:cBhvr>
                                      <p:by>
                                        <p:hsl h="0" s="-70588" l="0"/>
                                      </p:by>
                                    </p:animClr>
                                    <p:animClr clrSpc="hsl" dir="cw">
                                      <p:cBhvr>
                                        <p:cTn id="55" dur="500" fill="hold"/>
                                        <p:tgtEl>
                                          <p:spTgt spid="37"/>
                                        </p:tgtEl>
                                        <p:attrNameLst>
                                          <p:attrName>fillcolor</p:attrName>
                                        </p:attrNameLst>
                                      </p:cBhvr>
                                      <p:by>
                                        <p:hsl h="0" s="-70588" l="0"/>
                                      </p:by>
                                    </p:animClr>
                                    <p:animClr clrSpc="hsl" dir="cw">
                                      <p:cBhvr>
                                        <p:cTn id="56" dur="500" fill="hold"/>
                                        <p:tgtEl>
                                          <p:spTgt spid="37"/>
                                        </p:tgtEl>
                                        <p:attrNameLst>
                                          <p:attrName>stroke.color</p:attrName>
                                        </p:attrNameLst>
                                      </p:cBhvr>
                                      <p:by>
                                        <p:hsl h="0" s="-70588" l="0"/>
                                      </p:by>
                                    </p:animClr>
                                    <p:set>
                                      <p:cBhvr>
                                        <p:cTn id="57" dur="500" fill="hold"/>
                                        <p:tgtEl>
                                          <p:spTgt spid="37"/>
                                        </p:tgtEl>
                                        <p:attrNameLst>
                                          <p:attrName>fill.type</p:attrName>
                                        </p:attrNameLst>
                                      </p:cBhvr>
                                      <p:to>
                                        <p:strVal val="solid"/>
                                      </p:to>
                                    </p:set>
                                  </p:childTnLst>
                                </p:cTn>
                              </p:par>
                            </p:childTnLst>
                          </p:cTn>
                        </p:par>
                      </p:childTnLst>
                    </p:cTn>
                  </p:par>
                  <p:par>
                    <p:cTn id="58" fill="hold">
                      <p:stCondLst>
                        <p:cond delay="indefinite"/>
                      </p:stCondLst>
                      <p:childTnLst>
                        <p:par>
                          <p:cTn id="59" fill="hold">
                            <p:stCondLst>
                              <p:cond delay="0"/>
                            </p:stCondLst>
                            <p:childTnLst>
                              <p:par>
                                <p:cTn id="60" presetID="25" presetClass="emph" presetSubtype="0" fill="hold" grpId="1" nodeType="clickEffect">
                                  <p:stCondLst>
                                    <p:cond delay="0"/>
                                  </p:stCondLst>
                                  <p:childTnLst>
                                    <p:animClr clrSpc="hsl" dir="cw">
                                      <p:cBhvr override="childStyle">
                                        <p:cTn id="61" dur="500" fill="hold"/>
                                        <p:tgtEl>
                                          <p:spTgt spid="38"/>
                                        </p:tgtEl>
                                        <p:attrNameLst>
                                          <p:attrName>style.color</p:attrName>
                                        </p:attrNameLst>
                                      </p:cBhvr>
                                      <p:by>
                                        <p:hsl h="0" s="-70588" l="0"/>
                                      </p:by>
                                    </p:animClr>
                                    <p:animClr clrSpc="hsl" dir="cw">
                                      <p:cBhvr>
                                        <p:cTn id="62" dur="500" fill="hold"/>
                                        <p:tgtEl>
                                          <p:spTgt spid="38"/>
                                        </p:tgtEl>
                                        <p:attrNameLst>
                                          <p:attrName>fillcolor</p:attrName>
                                        </p:attrNameLst>
                                      </p:cBhvr>
                                      <p:by>
                                        <p:hsl h="0" s="-70588" l="0"/>
                                      </p:by>
                                    </p:animClr>
                                    <p:animClr clrSpc="hsl" dir="cw">
                                      <p:cBhvr>
                                        <p:cTn id="63" dur="500" fill="hold"/>
                                        <p:tgtEl>
                                          <p:spTgt spid="38"/>
                                        </p:tgtEl>
                                        <p:attrNameLst>
                                          <p:attrName>stroke.color</p:attrName>
                                        </p:attrNameLst>
                                      </p:cBhvr>
                                      <p:by>
                                        <p:hsl h="0" s="-70588" l="0"/>
                                      </p:by>
                                    </p:animClr>
                                    <p:set>
                                      <p:cBhvr>
                                        <p:cTn id="64" dur="500" fill="hold"/>
                                        <p:tgtEl>
                                          <p:spTgt spid="38"/>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10" presetClass="exit" presetSubtype="0" fill="hold" grpId="2" nodeType="clickEffect">
                                  <p:stCondLst>
                                    <p:cond delay="0"/>
                                  </p:stCondLst>
                                  <p:childTnLst>
                                    <p:animEffect transition="out" filter="fade">
                                      <p:cBhvr>
                                        <p:cTn id="68" dur="500"/>
                                        <p:tgtEl>
                                          <p:spTgt spid="33"/>
                                        </p:tgtEl>
                                      </p:cBhvr>
                                    </p:animEffect>
                                    <p:set>
                                      <p:cBhvr>
                                        <p:cTn id="69" dur="1" fill="hold">
                                          <p:stCondLst>
                                            <p:cond delay="499"/>
                                          </p:stCondLst>
                                        </p:cTn>
                                        <p:tgtEl>
                                          <p:spTgt spid="33"/>
                                        </p:tgtEl>
                                        <p:attrNameLst>
                                          <p:attrName>style.visibility</p:attrName>
                                        </p:attrNameLst>
                                      </p:cBhvr>
                                      <p:to>
                                        <p:strVal val="hidden"/>
                                      </p:to>
                                    </p:set>
                                  </p:childTnLst>
                                </p:cTn>
                              </p:par>
                              <p:par>
                                <p:cTn id="70" presetID="10" presetClass="exit" presetSubtype="0" fill="hold" grpId="2" nodeType="withEffect">
                                  <p:stCondLst>
                                    <p:cond delay="0"/>
                                  </p:stCondLst>
                                  <p:childTnLst>
                                    <p:animEffect transition="out" filter="fade">
                                      <p:cBhvr>
                                        <p:cTn id="71" dur="500"/>
                                        <p:tgtEl>
                                          <p:spTgt spid="34"/>
                                        </p:tgtEl>
                                      </p:cBhvr>
                                    </p:animEffect>
                                    <p:set>
                                      <p:cBhvr>
                                        <p:cTn id="72" dur="1" fill="hold">
                                          <p:stCondLst>
                                            <p:cond delay="499"/>
                                          </p:stCondLst>
                                        </p:cTn>
                                        <p:tgtEl>
                                          <p:spTgt spid="34"/>
                                        </p:tgtEl>
                                        <p:attrNameLst>
                                          <p:attrName>style.visibility</p:attrName>
                                        </p:attrNameLst>
                                      </p:cBhvr>
                                      <p:to>
                                        <p:strVal val="hidden"/>
                                      </p:to>
                                    </p:set>
                                  </p:childTnLst>
                                </p:cTn>
                              </p:par>
                              <p:par>
                                <p:cTn id="73" presetID="10" presetClass="exit" presetSubtype="0" fill="hold" grpId="2" nodeType="withEffect">
                                  <p:stCondLst>
                                    <p:cond delay="0"/>
                                  </p:stCondLst>
                                  <p:childTnLst>
                                    <p:animEffect transition="out" filter="fade">
                                      <p:cBhvr>
                                        <p:cTn id="74" dur="500"/>
                                        <p:tgtEl>
                                          <p:spTgt spid="35"/>
                                        </p:tgtEl>
                                      </p:cBhvr>
                                    </p:animEffect>
                                    <p:set>
                                      <p:cBhvr>
                                        <p:cTn id="75" dur="1" fill="hold">
                                          <p:stCondLst>
                                            <p:cond delay="499"/>
                                          </p:stCondLst>
                                        </p:cTn>
                                        <p:tgtEl>
                                          <p:spTgt spid="35"/>
                                        </p:tgtEl>
                                        <p:attrNameLst>
                                          <p:attrName>style.visibility</p:attrName>
                                        </p:attrNameLst>
                                      </p:cBhvr>
                                      <p:to>
                                        <p:strVal val="hidden"/>
                                      </p:to>
                                    </p:set>
                                  </p:childTnLst>
                                </p:cTn>
                              </p:par>
                              <p:par>
                                <p:cTn id="76" presetID="10" presetClass="exit" presetSubtype="0" fill="hold" grpId="2" nodeType="withEffect">
                                  <p:stCondLst>
                                    <p:cond delay="0"/>
                                  </p:stCondLst>
                                  <p:childTnLst>
                                    <p:animEffect transition="out" filter="fade">
                                      <p:cBhvr>
                                        <p:cTn id="77" dur="500"/>
                                        <p:tgtEl>
                                          <p:spTgt spid="36"/>
                                        </p:tgtEl>
                                      </p:cBhvr>
                                    </p:animEffect>
                                    <p:set>
                                      <p:cBhvr>
                                        <p:cTn id="78" dur="1" fill="hold">
                                          <p:stCondLst>
                                            <p:cond delay="499"/>
                                          </p:stCondLst>
                                        </p:cTn>
                                        <p:tgtEl>
                                          <p:spTgt spid="36"/>
                                        </p:tgtEl>
                                        <p:attrNameLst>
                                          <p:attrName>style.visibility</p:attrName>
                                        </p:attrNameLst>
                                      </p:cBhvr>
                                      <p:to>
                                        <p:strVal val="hidden"/>
                                      </p:to>
                                    </p:set>
                                  </p:childTnLst>
                                </p:cTn>
                              </p:par>
                              <p:par>
                                <p:cTn id="79" presetID="10" presetClass="exit" presetSubtype="0" fill="hold" grpId="2" nodeType="withEffect">
                                  <p:stCondLst>
                                    <p:cond delay="0"/>
                                  </p:stCondLst>
                                  <p:childTnLst>
                                    <p:animEffect transition="out" filter="fade">
                                      <p:cBhvr>
                                        <p:cTn id="80" dur="500"/>
                                        <p:tgtEl>
                                          <p:spTgt spid="37"/>
                                        </p:tgtEl>
                                      </p:cBhvr>
                                    </p:animEffect>
                                    <p:set>
                                      <p:cBhvr>
                                        <p:cTn id="81" dur="1" fill="hold">
                                          <p:stCondLst>
                                            <p:cond delay="499"/>
                                          </p:stCondLst>
                                        </p:cTn>
                                        <p:tgtEl>
                                          <p:spTgt spid="37"/>
                                        </p:tgtEl>
                                        <p:attrNameLst>
                                          <p:attrName>style.visibility</p:attrName>
                                        </p:attrNameLst>
                                      </p:cBhvr>
                                      <p:to>
                                        <p:strVal val="hidden"/>
                                      </p:to>
                                    </p:set>
                                  </p:childTnLst>
                                </p:cTn>
                              </p:par>
                              <p:par>
                                <p:cTn id="82" presetID="10" presetClass="exit" presetSubtype="0" fill="hold" grpId="2" nodeType="withEffect">
                                  <p:stCondLst>
                                    <p:cond delay="0"/>
                                  </p:stCondLst>
                                  <p:childTnLst>
                                    <p:animEffect transition="out" filter="fade">
                                      <p:cBhvr>
                                        <p:cTn id="83" dur="500"/>
                                        <p:tgtEl>
                                          <p:spTgt spid="38"/>
                                        </p:tgtEl>
                                      </p:cBhvr>
                                    </p:animEffect>
                                    <p:set>
                                      <p:cBhvr>
                                        <p:cTn id="84" dur="1" fill="hold">
                                          <p:stCondLst>
                                            <p:cond delay="499"/>
                                          </p:stCondLst>
                                        </p:cTn>
                                        <p:tgtEl>
                                          <p:spTgt spid="38"/>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29"/>
                                        </p:tgtEl>
                                        <p:attrNameLst>
                                          <p:attrName>style.visibility</p:attrName>
                                        </p:attrNameLst>
                                      </p:cBhvr>
                                      <p:to>
                                        <p:strVal val="visible"/>
                                      </p:to>
                                    </p:set>
                                    <p:animEffect transition="in" filter="fade">
                                      <p:cBhvr>
                                        <p:cTn id="89" dur="500"/>
                                        <p:tgtEl>
                                          <p:spTgt spid="29"/>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5"/>
                                        </p:tgtEl>
                                        <p:attrNameLst>
                                          <p:attrName>style.visibility</p:attrName>
                                        </p:attrNameLst>
                                      </p:cBhvr>
                                      <p:to>
                                        <p:strVal val="visible"/>
                                      </p:to>
                                    </p:set>
                                    <p:animEffect transition="in" filter="fade">
                                      <p:cBhvr>
                                        <p:cTn id="9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3" grpId="1" animBg="1"/>
      <p:bldP spid="33" grpId="2" animBg="1"/>
      <p:bldP spid="34" grpId="0" animBg="1"/>
      <p:bldP spid="34" grpId="1" animBg="1"/>
      <p:bldP spid="34" grpId="2" animBg="1"/>
      <p:bldP spid="35" grpId="0" animBg="1"/>
      <p:bldP spid="35" grpId="1" animBg="1"/>
      <p:bldP spid="35" grpId="2" animBg="1"/>
      <p:bldP spid="36" grpId="0" animBg="1"/>
      <p:bldP spid="36" grpId="1" animBg="1"/>
      <p:bldP spid="36" grpId="2" animBg="1"/>
      <p:bldP spid="37" grpId="0" animBg="1"/>
      <p:bldP spid="37" grpId="1" animBg="1"/>
      <p:bldP spid="37" grpId="2" animBg="1"/>
      <p:bldP spid="38" grpId="0" animBg="1"/>
      <p:bldP spid="38" grpId="1" animBg="1"/>
      <p:bldP spid="38" grpId="2" animBg="1"/>
      <p:bldP spid="5" grpId="0" animBg="1"/>
      <p:bldP spid="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44CC594A-A820-450F-B363-C19201FCFE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9FAB3DA-E9ED-4574-ABCC-378BC0FF1B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Content Placeholder 5">
            <a:extLst>
              <a:ext uri="{FF2B5EF4-FFF2-40B4-BE49-F238E27FC236}">
                <a16:creationId xmlns:a16="http://schemas.microsoft.com/office/drawing/2014/main" id="{802F1EBB-286D-4D5D-BE9D-D5F54408CD7E}"/>
              </a:ext>
            </a:extLst>
          </p:cNvPr>
          <p:cNvSpPr>
            <a:spLocks noGrp="1"/>
          </p:cNvSpPr>
          <p:nvPr>
            <p:ph idx="1"/>
          </p:nvPr>
        </p:nvSpPr>
        <p:spPr>
          <a:xfrm>
            <a:off x="93414" y="976491"/>
            <a:ext cx="2734768" cy="929670"/>
          </a:xfrm>
        </p:spPr>
        <p:txBody>
          <a:bodyPr>
            <a:normAutofit/>
          </a:bodyPr>
          <a:lstStyle/>
          <a:p>
            <a:r>
              <a:rPr lang="en-US" dirty="0">
                <a:solidFill>
                  <a:srgbClr val="FFFFFF"/>
                </a:solidFill>
                <a:latin typeface="+mj-lt"/>
              </a:rPr>
              <a:t>- By using Phi</a:t>
            </a:r>
            <a:r>
              <a:rPr lang="en-US" baseline="30000" dirty="0">
                <a:solidFill>
                  <a:srgbClr val="FFFFFF"/>
                </a:solidFill>
                <a:latin typeface="+mj-lt"/>
              </a:rPr>
              <a:t>-1 </a:t>
            </a:r>
            <a:r>
              <a:rPr lang="en-US" dirty="0">
                <a:solidFill>
                  <a:srgbClr val="FFFFFF"/>
                </a:solidFill>
                <a:latin typeface="+mj-lt"/>
              </a:rPr>
              <a:t>we can recover these intermediate samples.</a:t>
            </a:r>
          </a:p>
        </p:txBody>
      </p:sp>
      <p:sp>
        <p:nvSpPr>
          <p:cNvPr id="43" name="Rectangle 42">
            <a:extLst>
              <a:ext uri="{FF2B5EF4-FFF2-40B4-BE49-F238E27FC236}">
                <a16:creationId xmlns:a16="http://schemas.microsoft.com/office/drawing/2014/main" id="{53B8D6B0-55D6-48DC-86D8-FD95D5F11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25" name="Content Placeholder 4" descr="Text&#10;&#10;Description automatically generated">
            <a:extLst>
              <a:ext uri="{FF2B5EF4-FFF2-40B4-BE49-F238E27FC236}">
                <a16:creationId xmlns:a16="http://schemas.microsoft.com/office/drawing/2014/main" id="{8E6A952E-3254-41F0-B2D5-1DF95A353C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8397" y="134853"/>
            <a:ext cx="5261001" cy="6588293"/>
          </a:xfrm>
          <a:prstGeom prst="rect">
            <a:avLst/>
          </a:prstGeom>
        </p:spPr>
      </p:pic>
      <p:sp>
        <p:nvSpPr>
          <p:cNvPr id="16" name="Content Placeholder 5">
            <a:extLst>
              <a:ext uri="{FF2B5EF4-FFF2-40B4-BE49-F238E27FC236}">
                <a16:creationId xmlns:a16="http://schemas.microsoft.com/office/drawing/2014/main" id="{FE4136F2-A49F-4D3A-9170-EF01DE487CF7}"/>
              </a:ext>
            </a:extLst>
          </p:cNvPr>
          <p:cNvSpPr txBox="1">
            <a:spLocks/>
          </p:cNvSpPr>
          <p:nvPr/>
        </p:nvSpPr>
        <p:spPr>
          <a:xfrm>
            <a:off x="167464" y="4173062"/>
            <a:ext cx="2688865" cy="36666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b="1" dirty="0">
                <a:solidFill>
                  <a:srgbClr val="FFFFFF"/>
                </a:solidFill>
                <a:latin typeface="+mj-lt"/>
              </a:rPr>
              <a:t>E.g., Find SA[3]:</a:t>
            </a:r>
          </a:p>
        </p:txBody>
      </p:sp>
      <p:sp>
        <p:nvSpPr>
          <p:cNvPr id="21" name="Content Placeholder 5">
            <a:extLst>
              <a:ext uri="{FF2B5EF4-FFF2-40B4-BE49-F238E27FC236}">
                <a16:creationId xmlns:a16="http://schemas.microsoft.com/office/drawing/2014/main" id="{27667EF4-A6A0-4D58-B9DD-9E5259F27529}"/>
              </a:ext>
            </a:extLst>
          </p:cNvPr>
          <p:cNvSpPr txBox="1">
            <a:spLocks/>
          </p:cNvSpPr>
          <p:nvPr/>
        </p:nvSpPr>
        <p:spPr>
          <a:xfrm>
            <a:off x="167463" y="4536752"/>
            <a:ext cx="2688865" cy="1043864"/>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dirty="0">
                <a:solidFill>
                  <a:srgbClr val="FFFFFF"/>
                </a:solidFill>
                <a:latin typeface="+mj-lt"/>
              </a:rPr>
              <a:t>Preceding end: 26 </a:t>
            </a:r>
            <a:br>
              <a:rPr lang="en-US" dirty="0">
                <a:solidFill>
                  <a:srgbClr val="FFFFFF"/>
                </a:solidFill>
                <a:latin typeface="+mj-lt"/>
              </a:rPr>
            </a:br>
            <a:r>
              <a:rPr lang="en-US" dirty="0">
                <a:solidFill>
                  <a:srgbClr val="FFFFFF"/>
                </a:solidFill>
                <a:latin typeface="+mj-lt"/>
              </a:rPr>
              <a:t>Predecessor: 26</a:t>
            </a:r>
            <a:br>
              <a:rPr lang="en-US" dirty="0">
                <a:solidFill>
                  <a:srgbClr val="FFFFFF"/>
                </a:solidFill>
                <a:latin typeface="+mj-lt"/>
              </a:rPr>
            </a:br>
            <a:r>
              <a:rPr lang="en-US" dirty="0">
                <a:solidFill>
                  <a:srgbClr val="FFFFFF"/>
                </a:solidFill>
                <a:latin typeface="+mj-lt"/>
              </a:rPr>
              <a:t>Distance: 27</a:t>
            </a:r>
            <a:br>
              <a:rPr lang="en-US" dirty="0">
                <a:solidFill>
                  <a:srgbClr val="FFFFFF"/>
                </a:solidFill>
                <a:latin typeface="+mj-lt"/>
              </a:rPr>
            </a:br>
            <a:r>
              <a:rPr lang="en-US" dirty="0">
                <a:solidFill>
                  <a:srgbClr val="FFFFFF"/>
                </a:solidFill>
                <a:latin typeface="+mj-lt"/>
              </a:rPr>
              <a:t>Next sample: 8</a:t>
            </a:r>
            <a:br>
              <a:rPr lang="en-US" dirty="0">
                <a:solidFill>
                  <a:srgbClr val="FFFFFF"/>
                </a:solidFill>
                <a:latin typeface="+mj-lt"/>
              </a:rPr>
            </a:br>
            <a:r>
              <a:rPr lang="en-US" dirty="0">
                <a:solidFill>
                  <a:srgbClr val="FFFFFF"/>
                </a:solidFill>
                <a:latin typeface="+mj-lt"/>
              </a:rPr>
              <a:t>(8 + 27) % 27 = 8</a:t>
            </a:r>
          </a:p>
        </p:txBody>
      </p:sp>
      <p:sp>
        <p:nvSpPr>
          <p:cNvPr id="22" name="Content Placeholder 5">
            <a:extLst>
              <a:ext uri="{FF2B5EF4-FFF2-40B4-BE49-F238E27FC236}">
                <a16:creationId xmlns:a16="http://schemas.microsoft.com/office/drawing/2014/main" id="{23D95A9A-BC7F-49E2-9E49-1735CA7D757A}"/>
              </a:ext>
            </a:extLst>
          </p:cNvPr>
          <p:cNvSpPr txBox="1">
            <a:spLocks/>
          </p:cNvSpPr>
          <p:nvPr/>
        </p:nvSpPr>
        <p:spPr>
          <a:xfrm>
            <a:off x="169566" y="4536751"/>
            <a:ext cx="2688865" cy="1591205"/>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dirty="0">
                <a:solidFill>
                  <a:srgbClr val="FFFFFF"/>
                </a:solidFill>
                <a:latin typeface="+mj-lt"/>
              </a:rPr>
              <a:t>Next sample: 8 </a:t>
            </a:r>
            <a:br>
              <a:rPr lang="en-US" dirty="0">
                <a:solidFill>
                  <a:srgbClr val="FFFFFF"/>
                </a:solidFill>
                <a:latin typeface="+mj-lt"/>
              </a:rPr>
            </a:br>
            <a:r>
              <a:rPr lang="en-US" dirty="0">
                <a:solidFill>
                  <a:srgbClr val="FFFFFF"/>
                </a:solidFill>
                <a:latin typeface="+mj-lt"/>
              </a:rPr>
              <a:t>Predecessor: 3</a:t>
            </a:r>
            <a:br>
              <a:rPr lang="en-US" dirty="0">
                <a:solidFill>
                  <a:srgbClr val="FFFFFF"/>
                </a:solidFill>
                <a:latin typeface="+mj-lt"/>
              </a:rPr>
            </a:br>
            <a:r>
              <a:rPr lang="en-US" dirty="0">
                <a:solidFill>
                  <a:srgbClr val="FFFFFF"/>
                </a:solidFill>
                <a:latin typeface="+mj-lt"/>
              </a:rPr>
              <a:t>Distance: 5</a:t>
            </a:r>
            <a:br>
              <a:rPr lang="en-US" dirty="0">
                <a:solidFill>
                  <a:srgbClr val="FFFFFF"/>
                </a:solidFill>
                <a:latin typeface="+mj-lt"/>
              </a:rPr>
            </a:br>
            <a:r>
              <a:rPr lang="en-US" dirty="0">
                <a:solidFill>
                  <a:srgbClr val="FFFFFF"/>
                </a:solidFill>
                <a:latin typeface="+mj-lt"/>
              </a:rPr>
              <a:t>Next sample: 11</a:t>
            </a:r>
            <a:br>
              <a:rPr lang="en-US" dirty="0">
                <a:solidFill>
                  <a:srgbClr val="FFFFFF"/>
                </a:solidFill>
                <a:latin typeface="+mj-lt"/>
              </a:rPr>
            </a:br>
            <a:r>
              <a:rPr lang="en-US" dirty="0">
                <a:solidFill>
                  <a:srgbClr val="FFFFFF"/>
                </a:solidFill>
                <a:latin typeface="+mj-lt"/>
              </a:rPr>
              <a:t>(11 + 5) % 27 = 16</a:t>
            </a:r>
          </a:p>
        </p:txBody>
      </p:sp>
      <p:sp>
        <p:nvSpPr>
          <p:cNvPr id="28" name="Content Placeholder 5">
            <a:extLst>
              <a:ext uri="{FF2B5EF4-FFF2-40B4-BE49-F238E27FC236}">
                <a16:creationId xmlns:a16="http://schemas.microsoft.com/office/drawing/2014/main" id="{D1BB845E-62E3-4F56-9666-74F23429B5CF}"/>
              </a:ext>
            </a:extLst>
          </p:cNvPr>
          <p:cNvSpPr txBox="1">
            <a:spLocks/>
          </p:cNvSpPr>
          <p:nvPr/>
        </p:nvSpPr>
        <p:spPr>
          <a:xfrm>
            <a:off x="162974" y="4536751"/>
            <a:ext cx="2688865" cy="1462283"/>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dirty="0">
                <a:solidFill>
                  <a:srgbClr val="FFFFFF"/>
                </a:solidFill>
                <a:latin typeface="+mj-lt"/>
              </a:rPr>
              <a:t>Next sample: 16 </a:t>
            </a:r>
            <a:br>
              <a:rPr lang="en-US" dirty="0">
                <a:solidFill>
                  <a:srgbClr val="FFFFFF"/>
                </a:solidFill>
                <a:latin typeface="+mj-lt"/>
              </a:rPr>
            </a:br>
            <a:r>
              <a:rPr lang="en-US" dirty="0">
                <a:solidFill>
                  <a:srgbClr val="FFFFFF"/>
                </a:solidFill>
                <a:latin typeface="+mj-lt"/>
              </a:rPr>
              <a:t>Predecessor: 14</a:t>
            </a:r>
            <a:br>
              <a:rPr lang="en-US" dirty="0">
                <a:solidFill>
                  <a:srgbClr val="FFFFFF"/>
                </a:solidFill>
                <a:latin typeface="+mj-lt"/>
              </a:rPr>
            </a:br>
            <a:r>
              <a:rPr lang="en-US" dirty="0">
                <a:solidFill>
                  <a:srgbClr val="FFFFFF"/>
                </a:solidFill>
                <a:latin typeface="+mj-lt"/>
              </a:rPr>
              <a:t>Distance: 2</a:t>
            </a:r>
            <a:br>
              <a:rPr lang="en-US" dirty="0">
                <a:solidFill>
                  <a:srgbClr val="FFFFFF"/>
                </a:solidFill>
                <a:latin typeface="+mj-lt"/>
              </a:rPr>
            </a:br>
            <a:r>
              <a:rPr lang="en-US" dirty="0">
                <a:solidFill>
                  <a:srgbClr val="FFFFFF"/>
                </a:solidFill>
                <a:latin typeface="+mj-lt"/>
              </a:rPr>
              <a:t>Next sample: 23</a:t>
            </a:r>
            <a:br>
              <a:rPr lang="en-US" dirty="0">
                <a:solidFill>
                  <a:srgbClr val="FFFFFF"/>
                </a:solidFill>
                <a:latin typeface="+mj-lt"/>
              </a:rPr>
            </a:br>
            <a:r>
              <a:rPr lang="en-US" dirty="0">
                <a:solidFill>
                  <a:srgbClr val="FFFFFF"/>
                </a:solidFill>
                <a:latin typeface="+mj-lt"/>
              </a:rPr>
              <a:t>(23 + 2) % 27 = 25</a:t>
            </a:r>
          </a:p>
        </p:txBody>
      </p:sp>
      <p:sp>
        <p:nvSpPr>
          <p:cNvPr id="3" name="Slide Number Placeholder 2">
            <a:extLst>
              <a:ext uri="{FF2B5EF4-FFF2-40B4-BE49-F238E27FC236}">
                <a16:creationId xmlns:a16="http://schemas.microsoft.com/office/drawing/2014/main" id="{FB830087-57D9-4053-9FB3-DC145BE9E8B6}"/>
              </a:ext>
            </a:extLst>
          </p:cNvPr>
          <p:cNvSpPr>
            <a:spLocks noGrp="1"/>
          </p:cNvSpPr>
          <p:nvPr>
            <p:ph type="sldNum" sz="quarter" idx="12"/>
          </p:nvPr>
        </p:nvSpPr>
        <p:spPr/>
        <p:txBody>
          <a:bodyPr/>
          <a:lstStyle/>
          <a:p>
            <a:fld id="{2F7B530C-006E-4E40-83A9-0D679570FF2D}" type="slidenum">
              <a:rPr lang="en-US" smtClean="0"/>
              <a:t>7</a:t>
            </a:fld>
            <a:endParaRPr lang="en-US"/>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70ED8DEF-207E-4678-90C4-F43549A73702}"/>
                  </a:ext>
                </a:extLst>
              </p:cNvPr>
              <p:cNvSpPr txBox="1"/>
              <p:nvPr/>
            </p:nvSpPr>
            <p:spPr>
              <a:xfrm>
                <a:off x="41480" y="2131606"/>
                <a:ext cx="2955156" cy="3847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US" sz="1900" i="1" dirty="0" smtClean="0">
                              <a:solidFill>
                                <a:srgbClr val="FFFFFF"/>
                              </a:solidFill>
                              <a:latin typeface="Cambria Math" panose="02040503050406030204" pitchFamily="18" charset="0"/>
                            </a:rPr>
                          </m:ctrlPr>
                        </m:sSupPr>
                        <m:e>
                          <m:r>
                            <a:rPr lang="en-US" sz="1900" b="0" i="1" dirty="0" smtClean="0">
                              <a:solidFill>
                                <a:srgbClr val="FFFFFF"/>
                              </a:solidFill>
                              <a:latin typeface="Cambria Math" panose="02040503050406030204" pitchFamily="18" charset="0"/>
                            </a:rPr>
                            <m:t>𝑃h𝑖</m:t>
                          </m:r>
                        </m:e>
                        <m:sup>
                          <m:r>
                            <a:rPr lang="en-US" sz="1900" b="0" i="1" dirty="0" smtClean="0">
                              <a:solidFill>
                                <a:srgbClr val="FFFFFF"/>
                              </a:solidFill>
                              <a:latin typeface="Cambria Math" panose="02040503050406030204" pitchFamily="18" charset="0"/>
                            </a:rPr>
                            <m:t>−1</m:t>
                          </m:r>
                        </m:sup>
                      </m:sSup>
                      <m:r>
                        <a:rPr lang="en-US" sz="1900" i="1" dirty="0">
                          <a:solidFill>
                            <a:srgbClr val="FFFFFF"/>
                          </a:solidFill>
                          <a:latin typeface="Cambria Math" panose="02040503050406030204" pitchFamily="18" charset="0"/>
                        </a:rPr>
                        <m:t>(</m:t>
                      </m:r>
                      <m:r>
                        <a:rPr lang="en-US" sz="1900" i="1" dirty="0">
                          <a:solidFill>
                            <a:srgbClr val="FFFFFF"/>
                          </a:solidFill>
                          <a:latin typeface="Cambria Math" panose="02040503050406030204" pitchFamily="18" charset="0"/>
                        </a:rPr>
                        <m:t>𝑆𝐴</m:t>
                      </m:r>
                      <m:r>
                        <a:rPr lang="en-US" sz="1900" i="1" dirty="0">
                          <a:solidFill>
                            <a:srgbClr val="FFFFFF"/>
                          </a:solidFill>
                          <a:latin typeface="Cambria Math" panose="02040503050406030204" pitchFamily="18" charset="0"/>
                        </a:rPr>
                        <m:t>[</m:t>
                      </m:r>
                      <m:r>
                        <a:rPr lang="en-US" sz="1900" i="1" dirty="0">
                          <a:solidFill>
                            <a:srgbClr val="FFFFFF"/>
                          </a:solidFill>
                          <a:latin typeface="Cambria Math" panose="02040503050406030204" pitchFamily="18" charset="0"/>
                        </a:rPr>
                        <m:t>𝑖</m:t>
                      </m:r>
                      <m:r>
                        <a:rPr lang="en-US" sz="1900" i="1" dirty="0">
                          <a:solidFill>
                            <a:srgbClr val="FFFFFF"/>
                          </a:solidFill>
                          <a:latin typeface="Cambria Math" panose="02040503050406030204" pitchFamily="18" charset="0"/>
                        </a:rPr>
                        <m:t>])=</m:t>
                      </m:r>
                      <m:r>
                        <a:rPr lang="en-US" sz="1900" i="1" dirty="0">
                          <a:solidFill>
                            <a:srgbClr val="FFFFFF"/>
                          </a:solidFill>
                          <a:latin typeface="Cambria Math" panose="02040503050406030204" pitchFamily="18" charset="0"/>
                        </a:rPr>
                        <m:t>𝑆𝐴</m:t>
                      </m:r>
                      <m:r>
                        <a:rPr lang="en-US" sz="1900" i="1" dirty="0">
                          <a:solidFill>
                            <a:srgbClr val="FFFFFF"/>
                          </a:solidFill>
                          <a:latin typeface="Cambria Math" panose="02040503050406030204" pitchFamily="18" charset="0"/>
                        </a:rPr>
                        <m:t>[</m:t>
                      </m:r>
                      <m:r>
                        <a:rPr lang="en-US" sz="1900" i="1" dirty="0">
                          <a:solidFill>
                            <a:srgbClr val="FFFFFF"/>
                          </a:solidFill>
                          <a:latin typeface="Cambria Math" panose="02040503050406030204" pitchFamily="18" charset="0"/>
                        </a:rPr>
                        <m:t>𝑖</m:t>
                      </m:r>
                      <m:r>
                        <a:rPr lang="en-US" sz="1900" i="1" dirty="0">
                          <a:solidFill>
                            <a:srgbClr val="FFFFFF"/>
                          </a:solidFill>
                          <a:latin typeface="Cambria Math" panose="02040503050406030204" pitchFamily="18" charset="0"/>
                        </a:rPr>
                        <m:t>+1]</m:t>
                      </m:r>
                    </m:oMath>
                  </m:oMathPara>
                </a14:m>
                <a:endParaRPr lang="en-US" sz="1900" dirty="0">
                  <a:solidFill>
                    <a:srgbClr val="FFFFFF"/>
                  </a:solidFill>
                  <a:latin typeface="+mj-lt"/>
                </a:endParaRPr>
              </a:p>
            </p:txBody>
          </p:sp>
        </mc:Choice>
        <mc:Fallback xmlns="">
          <p:sp>
            <p:nvSpPr>
              <p:cNvPr id="4" name="TextBox 3">
                <a:extLst>
                  <a:ext uri="{FF2B5EF4-FFF2-40B4-BE49-F238E27FC236}">
                    <a16:creationId xmlns:a16="http://schemas.microsoft.com/office/drawing/2014/main" id="{70ED8DEF-207E-4678-90C4-F43549A73702}"/>
                  </a:ext>
                </a:extLst>
              </p:cNvPr>
              <p:cNvSpPr txBox="1">
                <a:spLocks noRot="1" noChangeAspect="1" noMove="1" noResize="1" noEditPoints="1" noAdjustHandles="1" noChangeArrowheads="1" noChangeShapeType="1" noTextEdit="1"/>
              </p:cNvSpPr>
              <p:nvPr/>
            </p:nvSpPr>
            <p:spPr>
              <a:xfrm>
                <a:off x="41480" y="2131606"/>
                <a:ext cx="2955156" cy="384721"/>
              </a:xfrm>
              <a:prstGeom prst="rect">
                <a:avLst/>
              </a:prstGeom>
              <a:blipFill>
                <a:blip r:embed="rId4"/>
                <a:stretch>
                  <a:fillRect b="-14286"/>
                </a:stretch>
              </a:blipFill>
            </p:spPr>
            <p:txBody>
              <a:bodyPr/>
              <a:lstStyle/>
              <a:p>
                <a:r>
                  <a:rPr lang="en-US">
                    <a:noFill/>
                  </a:rPr>
                  <a:t> </a:t>
                </a:r>
              </a:p>
            </p:txBody>
          </p:sp>
        </mc:Fallback>
      </mc:AlternateContent>
      <p:sp>
        <p:nvSpPr>
          <p:cNvPr id="29" name="Rectangle: Rounded Corners 28">
            <a:extLst>
              <a:ext uri="{FF2B5EF4-FFF2-40B4-BE49-F238E27FC236}">
                <a16:creationId xmlns:a16="http://schemas.microsoft.com/office/drawing/2014/main" id="{B291B6A6-3093-4370-A1C3-D1B992071F55}"/>
              </a:ext>
            </a:extLst>
          </p:cNvPr>
          <p:cNvSpPr/>
          <p:nvPr/>
        </p:nvSpPr>
        <p:spPr>
          <a:xfrm>
            <a:off x="3585718" y="993757"/>
            <a:ext cx="373856" cy="234911"/>
          </a:xfrm>
          <a:prstGeom prst="roundRect">
            <a:avLst/>
          </a:prstGeom>
          <a:solidFill>
            <a:schemeClr val="accent1">
              <a:alpha val="50000"/>
            </a:schemeClr>
          </a:solidFill>
          <a:ln w="12700">
            <a:solidFill>
              <a:schemeClr val="accent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30" name="Rectangle: Rounded Corners 29">
            <a:extLst>
              <a:ext uri="{FF2B5EF4-FFF2-40B4-BE49-F238E27FC236}">
                <a16:creationId xmlns:a16="http://schemas.microsoft.com/office/drawing/2014/main" id="{88A59860-01A5-4992-BBF0-D8A581EA0172}"/>
              </a:ext>
            </a:extLst>
          </p:cNvPr>
          <p:cNvSpPr/>
          <p:nvPr/>
        </p:nvSpPr>
        <p:spPr>
          <a:xfrm>
            <a:off x="3587131" y="1201874"/>
            <a:ext cx="373856" cy="234911"/>
          </a:xfrm>
          <a:prstGeom prst="roundRect">
            <a:avLst/>
          </a:prstGeom>
          <a:solidFill>
            <a:schemeClr val="accent1">
              <a:alpha val="50000"/>
            </a:schemeClr>
          </a:solidFill>
          <a:ln w="12700">
            <a:solidFill>
              <a:schemeClr val="accent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31" name="Rectangle: Rounded Corners 30">
            <a:extLst>
              <a:ext uri="{FF2B5EF4-FFF2-40B4-BE49-F238E27FC236}">
                <a16:creationId xmlns:a16="http://schemas.microsoft.com/office/drawing/2014/main" id="{881727E2-7E49-4A72-8E56-E39183786D60}"/>
              </a:ext>
            </a:extLst>
          </p:cNvPr>
          <p:cNvSpPr/>
          <p:nvPr/>
        </p:nvSpPr>
        <p:spPr>
          <a:xfrm>
            <a:off x="3585718" y="1411794"/>
            <a:ext cx="373856" cy="234911"/>
          </a:xfrm>
          <a:prstGeom prst="roundRect">
            <a:avLst/>
          </a:prstGeom>
          <a:solidFill>
            <a:schemeClr val="accent1">
              <a:alpha val="50000"/>
            </a:schemeClr>
          </a:solidFill>
          <a:ln w="12700">
            <a:solidFill>
              <a:schemeClr val="accent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32" name="Rectangle: Rounded Corners 31">
            <a:extLst>
              <a:ext uri="{FF2B5EF4-FFF2-40B4-BE49-F238E27FC236}">
                <a16:creationId xmlns:a16="http://schemas.microsoft.com/office/drawing/2014/main" id="{94C50904-CA58-434C-98E4-3AE13952BC77}"/>
              </a:ext>
            </a:extLst>
          </p:cNvPr>
          <p:cNvSpPr/>
          <p:nvPr/>
        </p:nvSpPr>
        <p:spPr>
          <a:xfrm>
            <a:off x="3585718" y="1619200"/>
            <a:ext cx="373856" cy="234911"/>
          </a:xfrm>
          <a:prstGeom prst="roundRect">
            <a:avLst/>
          </a:prstGeom>
          <a:solidFill>
            <a:schemeClr val="accent1">
              <a:alpha val="50000"/>
            </a:schemeClr>
          </a:solidFill>
          <a:ln w="12700">
            <a:solidFill>
              <a:schemeClr val="accent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0" name="Title 1">
            <a:extLst>
              <a:ext uri="{FF2B5EF4-FFF2-40B4-BE49-F238E27FC236}">
                <a16:creationId xmlns:a16="http://schemas.microsoft.com/office/drawing/2014/main" id="{D611106B-0125-44DD-8948-1FDE53ED32CF}"/>
              </a:ext>
            </a:extLst>
          </p:cNvPr>
          <p:cNvSpPr txBox="1">
            <a:spLocks/>
          </p:cNvSpPr>
          <p:nvPr/>
        </p:nvSpPr>
        <p:spPr>
          <a:xfrm>
            <a:off x="141421" y="174172"/>
            <a:ext cx="2800672" cy="492578"/>
          </a:xfrm>
          <a:prstGeom prst="rect">
            <a:avLst/>
          </a:prstGeom>
        </p:spPr>
        <p:txBody>
          <a:bodyPr vert="horz" lIns="91440" tIns="45720" rIns="91440" bIns="45720" rtlCol="0" anchor="b">
            <a:normAutofit fontScale="850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2700" dirty="0">
                <a:solidFill>
                  <a:srgbClr val="FFFFFF"/>
                </a:solidFill>
              </a:rPr>
              <a:t>Phi</a:t>
            </a:r>
            <a:r>
              <a:rPr lang="en-US" sz="2700" baseline="30000" dirty="0">
                <a:solidFill>
                  <a:srgbClr val="FFFFFF"/>
                </a:solidFill>
              </a:rPr>
              <a:t>-1 </a:t>
            </a:r>
            <a:r>
              <a:rPr lang="en-US" sz="2700" dirty="0">
                <a:solidFill>
                  <a:srgbClr val="FFFFFF"/>
                </a:solidFill>
              </a:rPr>
              <a:t>&amp; Random Access</a:t>
            </a:r>
            <a:r>
              <a:rPr lang="en-US" sz="2700" baseline="30000" dirty="0">
                <a:solidFill>
                  <a:srgbClr val="FFFFFF"/>
                </a:solidFill>
              </a:rPr>
              <a:t> </a:t>
            </a:r>
            <a:endParaRPr lang="en-US" sz="2700" dirty="0">
              <a:solidFill>
                <a:srgbClr val="FFFFFF"/>
              </a:solidFill>
            </a:endParaRPr>
          </a:p>
        </p:txBody>
      </p:sp>
      <p:sp>
        <p:nvSpPr>
          <p:cNvPr id="42" name="TextBox 41">
            <a:extLst>
              <a:ext uri="{FF2B5EF4-FFF2-40B4-BE49-F238E27FC236}">
                <a16:creationId xmlns:a16="http://schemas.microsoft.com/office/drawing/2014/main" id="{B92CF34B-A2F3-451B-83D3-0D1B03307B49}"/>
              </a:ext>
            </a:extLst>
          </p:cNvPr>
          <p:cNvSpPr txBox="1"/>
          <p:nvPr/>
        </p:nvSpPr>
        <p:spPr>
          <a:xfrm>
            <a:off x="3078059" y="938296"/>
            <a:ext cx="531422" cy="2246769"/>
          </a:xfrm>
          <a:prstGeom prst="rect">
            <a:avLst/>
          </a:prstGeom>
          <a:noFill/>
        </p:spPr>
        <p:txBody>
          <a:bodyPr wrap="square" rtlCol="0">
            <a:spAutoFit/>
          </a:bodyPr>
          <a:lstStyle/>
          <a:p>
            <a:pPr algn="ctr"/>
            <a:r>
              <a:rPr lang="en-US" sz="1400" dirty="0">
                <a:latin typeface="Cambria Math" panose="02040503050406030204" pitchFamily="18" charset="0"/>
                <a:ea typeface="Cambria Math" panose="02040503050406030204" pitchFamily="18" charset="0"/>
              </a:rPr>
              <a:t>26</a:t>
            </a:r>
          </a:p>
          <a:p>
            <a:pPr algn="ctr"/>
            <a:r>
              <a:rPr lang="en-US" sz="1400" dirty="0">
                <a:latin typeface="Cambria Math" panose="02040503050406030204" pitchFamily="18" charset="0"/>
                <a:ea typeface="Cambria Math" panose="02040503050406030204" pitchFamily="18" charset="0"/>
              </a:rPr>
              <a:t>3</a:t>
            </a:r>
          </a:p>
          <a:p>
            <a:pPr algn="ctr"/>
            <a:r>
              <a:rPr lang="en-US" sz="1400" dirty="0">
                <a:latin typeface="Cambria Math" panose="02040503050406030204" pitchFamily="18" charset="0"/>
                <a:ea typeface="Cambria Math" panose="02040503050406030204" pitchFamily="18" charset="0"/>
              </a:rPr>
              <a:t>14</a:t>
            </a:r>
          </a:p>
          <a:p>
            <a:pPr algn="ctr"/>
            <a:r>
              <a:rPr lang="en-US" sz="1400" dirty="0">
                <a:latin typeface="Cambria Math" panose="02040503050406030204" pitchFamily="18" charset="0"/>
                <a:ea typeface="Cambria Math" panose="02040503050406030204" pitchFamily="18" charset="0"/>
              </a:rPr>
              <a:t>24</a:t>
            </a:r>
          </a:p>
          <a:p>
            <a:pPr algn="ctr"/>
            <a:r>
              <a:rPr lang="en-US" sz="1400" dirty="0">
                <a:latin typeface="Cambria Math" panose="02040503050406030204" pitchFamily="18" charset="0"/>
                <a:ea typeface="Cambria Math" panose="02040503050406030204" pitchFamily="18" charset="0"/>
              </a:rPr>
              <a:t>3</a:t>
            </a:r>
          </a:p>
          <a:p>
            <a:pPr algn="ctr"/>
            <a:r>
              <a:rPr lang="en-US" sz="1400" dirty="0">
                <a:latin typeface="Cambria Math" panose="02040503050406030204" pitchFamily="18" charset="0"/>
                <a:ea typeface="Cambria Math" panose="02040503050406030204" pitchFamily="18" charset="0"/>
              </a:rPr>
              <a:t>11</a:t>
            </a:r>
          </a:p>
          <a:p>
            <a:pPr algn="ctr"/>
            <a:r>
              <a:rPr lang="en-US" sz="1400" dirty="0">
                <a:latin typeface="Cambria Math" panose="02040503050406030204" pitchFamily="18" charset="0"/>
                <a:ea typeface="Cambria Math" panose="02040503050406030204" pitchFamily="18" charset="0"/>
              </a:rPr>
              <a:t>21</a:t>
            </a:r>
          </a:p>
          <a:p>
            <a:pPr algn="ctr"/>
            <a:r>
              <a:rPr lang="en-US" sz="1400" dirty="0">
                <a:latin typeface="Cambria Math" panose="02040503050406030204" pitchFamily="18" charset="0"/>
                <a:ea typeface="Cambria Math" panose="02040503050406030204" pitchFamily="18" charset="0"/>
              </a:rPr>
              <a:t>.</a:t>
            </a:r>
          </a:p>
          <a:p>
            <a:pPr algn="ctr"/>
            <a:r>
              <a:rPr lang="en-US" sz="1400" dirty="0">
                <a:latin typeface="Cambria Math" panose="02040503050406030204" pitchFamily="18" charset="0"/>
                <a:ea typeface="Cambria Math" panose="02040503050406030204" pitchFamily="18" charset="0"/>
              </a:rPr>
              <a:t>.</a:t>
            </a:r>
          </a:p>
          <a:p>
            <a:pPr algn="ctr"/>
            <a:r>
              <a:rPr lang="en-US" sz="1400" dirty="0">
                <a:latin typeface="Cambria Math" panose="02040503050406030204" pitchFamily="18" charset="0"/>
                <a:ea typeface="Cambria Math" panose="02040503050406030204" pitchFamily="18" charset="0"/>
              </a:rPr>
              <a:t>.</a:t>
            </a:r>
          </a:p>
        </p:txBody>
      </p:sp>
      <p:sp>
        <p:nvSpPr>
          <p:cNvPr id="44" name="TextBox 43">
            <a:extLst>
              <a:ext uri="{FF2B5EF4-FFF2-40B4-BE49-F238E27FC236}">
                <a16:creationId xmlns:a16="http://schemas.microsoft.com/office/drawing/2014/main" id="{147C0A3A-7DCF-4EC5-945F-8726EBBEC709}"/>
              </a:ext>
            </a:extLst>
          </p:cNvPr>
          <p:cNvSpPr txBox="1"/>
          <p:nvPr/>
        </p:nvSpPr>
        <p:spPr>
          <a:xfrm>
            <a:off x="2940458" y="548914"/>
            <a:ext cx="803946" cy="307777"/>
          </a:xfrm>
          <a:prstGeom prst="rect">
            <a:avLst/>
          </a:prstGeom>
          <a:noFill/>
        </p:spPr>
        <p:txBody>
          <a:bodyPr wrap="square" rtlCol="0">
            <a:spAutoFit/>
          </a:bodyPr>
          <a:lstStyle/>
          <a:p>
            <a:pPr algn="ctr"/>
            <a:r>
              <a:rPr lang="en-US" sz="1400" dirty="0">
                <a:latin typeface="Cambria Math" panose="02040503050406030204" pitchFamily="18" charset="0"/>
                <a:ea typeface="Cambria Math" panose="02040503050406030204" pitchFamily="18" charset="0"/>
              </a:rPr>
              <a:t>Pred    </a:t>
            </a:r>
          </a:p>
        </p:txBody>
      </p:sp>
      <p:sp>
        <p:nvSpPr>
          <p:cNvPr id="45" name="Content Placeholder 5">
            <a:extLst>
              <a:ext uri="{FF2B5EF4-FFF2-40B4-BE49-F238E27FC236}">
                <a16:creationId xmlns:a16="http://schemas.microsoft.com/office/drawing/2014/main" id="{72536472-2E3C-4D13-AA4E-34F0423BB13D}"/>
              </a:ext>
            </a:extLst>
          </p:cNvPr>
          <p:cNvSpPr txBox="1">
            <a:spLocks/>
          </p:cNvSpPr>
          <p:nvPr/>
        </p:nvSpPr>
        <p:spPr>
          <a:xfrm>
            <a:off x="162814" y="2880016"/>
            <a:ext cx="2734768" cy="92967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dirty="0">
                <a:solidFill>
                  <a:srgbClr val="FFFFFF"/>
                </a:solidFill>
                <a:latin typeface="+mj-lt"/>
              </a:rPr>
              <a:t>- The predecessor of a sample is the first end of a run that precedes it.</a:t>
            </a:r>
          </a:p>
        </p:txBody>
      </p:sp>
    </p:spTree>
    <p:extLst>
      <p:ext uri="{BB962C8B-B14F-4D97-AF65-F5344CB8AC3E}">
        <p14:creationId xmlns:p14="http://schemas.microsoft.com/office/powerpoint/2010/main" val="2066371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500"/>
                                        <p:tgtEl>
                                          <p:spTgt spid="2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grpId="1" nodeType="clickEffect">
                                  <p:stCondLst>
                                    <p:cond delay="0"/>
                                  </p:stCondLst>
                                  <p:childTnLst>
                                    <p:animEffect transition="out" filter="fade">
                                      <p:cBhvr>
                                        <p:cTn id="17" dur="500"/>
                                        <p:tgtEl>
                                          <p:spTgt spid="21"/>
                                        </p:tgtEl>
                                      </p:cBhvr>
                                    </p:animEffect>
                                    <p:set>
                                      <p:cBhvr>
                                        <p:cTn id="18" dur="1" fill="hold">
                                          <p:stCondLst>
                                            <p:cond delay="499"/>
                                          </p:stCondLst>
                                        </p:cTn>
                                        <p:tgtEl>
                                          <p:spTgt spid="21"/>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500"/>
                                        <p:tgtEl>
                                          <p:spTgt spid="2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fade">
                                      <p:cBhvr>
                                        <p:cTn id="26" dur="500"/>
                                        <p:tgtEl>
                                          <p:spTgt spid="3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500"/>
                                        <p:tgtEl>
                                          <p:spTgt spid="22"/>
                                        </p:tgtEl>
                                      </p:cBhvr>
                                    </p:animEffect>
                                    <p:set>
                                      <p:cBhvr>
                                        <p:cTn id="31" dur="1" fill="hold">
                                          <p:stCondLst>
                                            <p:cond delay="499"/>
                                          </p:stCondLst>
                                        </p:cTn>
                                        <p:tgtEl>
                                          <p:spTgt spid="22"/>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8"/>
                                        </p:tgtEl>
                                        <p:attrNameLst>
                                          <p:attrName>style.visibility</p:attrName>
                                        </p:attrNameLst>
                                      </p:cBhvr>
                                      <p:to>
                                        <p:strVal val="visible"/>
                                      </p:to>
                                    </p:set>
                                    <p:animEffect transition="in" filter="fade">
                                      <p:cBhvr>
                                        <p:cTn id="36" dur="500"/>
                                        <p:tgtEl>
                                          <p:spTgt spid="28"/>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1"/>
                                        </p:tgtEl>
                                        <p:attrNameLst>
                                          <p:attrName>style.visibility</p:attrName>
                                        </p:attrNameLst>
                                      </p:cBhvr>
                                      <p:to>
                                        <p:strVal val="visible"/>
                                      </p:to>
                                    </p:set>
                                    <p:animEffect transition="in" filter="fade">
                                      <p:cBhvr>
                                        <p:cTn id="39" dur="500"/>
                                        <p:tgtEl>
                                          <p:spTgt spid="31"/>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childTnLst>
                                    <p:animEffect transition="out" filter="fade">
                                      <p:cBhvr>
                                        <p:cTn id="43" dur="500"/>
                                        <p:tgtEl>
                                          <p:spTgt spid="28"/>
                                        </p:tgtEl>
                                      </p:cBhvr>
                                    </p:animEffect>
                                    <p:set>
                                      <p:cBhvr>
                                        <p:cTn id="44" dur="1" fill="hold">
                                          <p:stCondLst>
                                            <p:cond delay="499"/>
                                          </p:stCondLst>
                                        </p:cTn>
                                        <p:tgtEl>
                                          <p:spTgt spid="28"/>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2"/>
                                        </p:tgtEl>
                                        <p:attrNameLst>
                                          <p:attrName>style.visibility</p:attrName>
                                        </p:attrNameLst>
                                      </p:cBhvr>
                                      <p:to>
                                        <p:strVal val="visible"/>
                                      </p:to>
                                    </p:set>
                                    <p:animEffect transition="in" filter="fade">
                                      <p:cBhvr>
                                        <p:cTn id="49"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p:bldP spid="21" grpId="1"/>
      <p:bldP spid="22" grpId="0"/>
      <p:bldP spid="22" grpId="1"/>
      <p:bldP spid="28" grpId="0"/>
      <p:bldP spid="28" grpId="1"/>
      <p:bldP spid="29" grpId="0" animBg="1"/>
      <p:bldP spid="30" grpId="0" animBg="1"/>
      <p:bldP spid="31" grpId="0" animBg="1"/>
      <p:bldP spid="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5" name="Content Placeholder 4" descr="Text&#10;&#10;Description automatically generated">
            <a:extLst>
              <a:ext uri="{FF2B5EF4-FFF2-40B4-BE49-F238E27FC236}">
                <a16:creationId xmlns:a16="http://schemas.microsoft.com/office/drawing/2014/main" id="{8E6A952E-3254-41F0-B2D5-1DF95A353C1B}"/>
              </a:ext>
            </a:extLst>
          </p:cNvPr>
          <p:cNvPicPr>
            <a:picLocks noChangeAspect="1"/>
          </p:cNvPicPr>
          <p:nvPr/>
        </p:nvPicPr>
        <p:blipFill rotWithShape="1">
          <a:blip r:embed="rId3">
            <a:extLst>
              <a:ext uri="{28A0092B-C50C-407E-A947-70E740481C1C}">
                <a14:useLocalDpi xmlns:a14="http://schemas.microsoft.com/office/drawing/2010/main" val="0"/>
              </a:ext>
            </a:extLst>
          </a:blip>
          <a:srcRect t="5309" r="66747" b="1"/>
          <a:stretch/>
        </p:blipFill>
        <p:spPr>
          <a:xfrm>
            <a:off x="9252185" y="17040"/>
            <a:ext cx="1720615" cy="6135740"/>
          </a:xfrm>
          <a:prstGeom prst="rect">
            <a:avLst/>
          </a:prstGeom>
        </p:spPr>
      </p:pic>
      <p:sp>
        <p:nvSpPr>
          <p:cNvPr id="26" name="TextBox 25">
            <a:extLst>
              <a:ext uri="{FF2B5EF4-FFF2-40B4-BE49-F238E27FC236}">
                <a16:creationId xmlns:a16="http://schemas.microsoft.com/office/drawing/2014/main" id="{3DCD2611-3CED-4AFD-9FBD-BFAEB8857EB8}"/>
              </a:ext>
            </a:extLst>
          </p:cNvPr>
          <p:cNvSpPr txBox="1"/>
          <p:nvPr/>
        </p:nvSpPr>
        <p:spPr>
          <a:xfrm>
            <a:off x="281859" y="270516"/>
            <a:ext cx="4048125" cy="507831"/>
          </a:xfrm>
          <a:prstGeom prst="rect">
            <a:avLst/>
          </a:prstGeom>
          <a:noFill/>
        </p:spPr>
        <p:txBody>
          <a:bodyPr wrap="square">
            <a:spAutoFit/>
          </a:bodyPr>
          <a:lstStyle/>
          <a:p>
            <a:r>
              <a:rPr lang="en-US" sz="2700" dirty="0">
                <a:latin typeface="Calibri Light" panose="020F0302020204030204" pitchFamily="34" charset="0"/>
                <a:cs typeface="Calibri Light" panose="020F0302020204030204" pitchFamily="34" charset="0"/>
              </a:rPr>
              <a:t>Graph Definition</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5D7F62F3-41F6-48FF-AFBC-D345856B2D4B}"/>
                  </a:ext>
                </a:extLst>
              </p:cNvPr>
              <p:cNvSpPr txBox="1"/>
              <p:nvPr/>
            </p:nvSpPr>
            <p:spPr>
              <a:xfrm>
                <a:off x="281859" y="1020296"/>
                <a:ext cx="5528164" cy="1384995"/>
              </a:xfrm>
              <a:prstGeom prst="rect">
                <a:avLst/>
              </a:prstGeom>
              <a:noFill/>
            </p:spPr>
            <p:txBody>
              <a:bodyPr wrap="square" rtlCol="0">
                <a:spAutoFit/>
              </a:bodyPr>
              <a:lstStyle/>
              <a:p>
                <a:pPr marL="285750" indent="-285750">
                  <a:buFontTx/>
                  <a:buChar char="-"/>
                </a:pPr>
                <a:r>
                  <a:rPr lang="en-US" sz="2100" dirty="0">
                    <a:latin typeface="+mj-lt"/>
                  </a:rPr>
                  <a:t>Given a compressed suffix array, we build a directed graph,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𝐺</m:t>
                    </m:r>
                    <m:r>
                      <a:rPr lang="en-US" sz="2100" i="1" dirty="0" smtClean="0">
                        <a:latin typeface="Cambria Math" panose="02040503050406030204" pitchFamily="18" charset="0"/>
                        <a:ea typeface="Cambria Math" panose="02040503050406030204" pitchFamily="18" charset="0"/>
                      </a:rPr>
                      <m:t> = (</m:t>
                    </m:r>
                    <m:r>
                      <a:rPr lang="en-US" sz="2100" i="1" dirty="0" smtClean="0">
                        <a:latin typeface="Cambria Math" panose="02040503050406030204" pitchFamily="18" charset="0"/>
                        <a:ea typeface="Cambria Math" panose="02040503050406030204" pitchFamily="18" charset="0"/>
                      </a:rPr>
                      <m:t>𝑉</m:t>
                    </m:r>
                    <m:r>
                      <a:rPr lang="en-US" sz="2100" i="1" dirty="0" smtClean="0">
                        <a:latin typeface="Cambria Math" panose="02040503050406030204" pitchFamily="18" charset="0"/>
                        <a:ea typeface="Cambria Math" panose="02040503050406030204" pitchFamily="18" charset="0"/>
                      </a:rPr>
                      <m:t>, </m:t>
                    </m:r>
                    <m:r>
                      <a:rPr lang="en-US" sz="2100" i="1" dirty="0" smtClean="0">
                        <a:latin typeface="Cambria Math" panose="02040503050406030204" pitchFamily="18" charset="0"/>
                        <a:ea typeface="Cambria Math" panose="02040503050406030204" pitchFamily="18" charset="0"/>
                      </a:rPr>
                      <m:t>𝐸</m:t>
                    </m:r>
                    <m:r>
                      <a:rPr lang="en-US" sz="2100" i="1" dirty="0" smtClean="0">
                        <a:latin typeface="Cambria Math" panose="02040503050406030204" pitchFamily="18" charset="0"/>
                        <a:ea typeface="Cambria Math" panose="02040503050406030204" pitchFamily="18" charset="0"/>
                      </a:rPr>
                      <m:t>) </m:t>
                    </m:r>
                  </m:oMath>
                </a14:m>
                <a:r>
                  <a:rPr lang="en-US" sz="2100" dirty="0">
                    <a:latin typeface="+mj-lt"/>
                  </a:rPr>
                  <a:t>such that all nodes correspond to samples at the end of each BWT run.</a:t>
                </a:r>
                <a:endParaRPr lang="en-US" sz="2100" dirty="0">
                  <a:latin typeface="+mj-lt"/>
                  <a:ea typeface="Cambria Math" panose="02040503050406030204" pitchFamily="18" charset="0"/>
                </a:endParaRPr>
              </a:p>
            </p:txBody>
          </p:sp>
        </mc:Choice>
        <mc:Fallback xmlns="">
          <p:sp>
            <p:nvSpPr>
              <p:cNvPr id="8" name="TextBox 7">
                <a:extLst>
                  <a:ext uri="{FF2B5EF4-FFF2-40B4-BE49-F238E27FC236}">
                    <a16:creationId xmlns:a16="http://schemas.microsoft.com/office/drawing/2014/main" id="{5D7F62F3-41F6-48FF-AFBC-D345856B2D4B}"/>
                  </a:ext>
                </a:extLst>
              </p:cNvPr>
              <p:cNvSpPr txBox="1">
                <a:spLocks noRot="1" noChangeAspect="1" noMove="1" noResize="1" noEditPoints="1" noAdjustHandles="1" noChangeArrowheads="1" noChangeShapeType="1" noTextEdit="1"/>
              </p:cNvSpPr>
              <p:nvPr/>
            </p:nvSpPr>
            <p:spPr>
              <a:xfrm>
                <a:off x="281859" y="1020296"/>
                <a:ext cx="5528164" cy="1384995"/>
              </a:xfrm>
              <a:prstGeom prst="rect">
                <a:avLst/>
              </a:prstGeom>
              <a:blipFill>
                <a:blip r:embed="rId4"/>
                <a:stretch>
                  <a:fillRect l="-1323" t="-3070" b="-7456"/>
                </a:stretch>
              </a:blipFill>
            </p:spPr>
            <p:txBody>
              <a:bodyPr/>
              <a:lstStyle/>
              <a:p>
                <a:r>
                  <a:rPr lang="en-US">
                    <a:noFill/>
                  </a:rPr>
                  <a:t> </a:t>
                </a:r>
              </a:p>
            </p:txBody>
          </p:sp>
        </mc:Fallback>
      </mc:AlternateContent>
      <p:pic>
        <p:nvPicPr>
          <p:cNvPr id="3" name="Picture 2" descr="Graphical user interface, text, application, email&#10;&#10;Description automatically generated">
            <a:extLst>
              <a:ext uri="{FF2B5EF4-FFF2-40B4-BE49-F238E27FC236}">
                <a16:creationId xmlns:a16="http://schemas.microsoft.com/office/drawing/2014/main" id="{6ED075F4-5B82-49C3-ABD7-F27D219593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52185" y="6341038"/>
            <a:ext cx="5953173" cy="1838070"/>
          </a:xfrm>
          <a:prstGeom prst="rect">
            <a:avLst/>
          </a:prstGeom>
        </p:spPr>
      </p:pic>
      <mc:AlternateContent xmlns:mc="http://schemas.openxmlformats.org/markup-compatibility/2006" xmlns:a14="http://schemas.microsoft.com/office/drawing/2010/main">
        <mc:Choice Requires="a14">
          <p:sp>
            <p:nvSpPr>
              <p:cNvPr id="37" name="TextBox 36">
                <a:extLst>
                  <a:ext uri="{FF2B5EF4-FFF2-40B4-BE49-F238E27FC236}">
                    <a16:creationId xmlns:a16="http://schemas.microsoft.com/office/drawing/2014/main" id="{D6503EB3-BBD4-4FEB-B2DF-BD015020DF53}"/>
                  </a:ext>
                </a:extLst>
              </p:cNvPr>
              <p:cNvSpPr txBox="1"/>
              <p:nvPr/>
            </p:nvSpPr>
            <p:spPr>
              <a:xfrm>
                <a:off x="281858" y="3805954"/>
                <a:ext cx="4980423" cy="1061829"/>
              </a:xfrm>
              <a:prstGeom prst="rect">
                <a:avLst/>
              </a:prstGeom>
              <a:noFill/>
            </p:spPr>
            <p:txBody>
              <a:bodyPr wrap="square" rtlCol="0">
                <a:spAutoFit/>
              </a:bodyPr>
              <a:lstStyle/>
              <a:p>
                <a:pPr marL="285750" indent="-285750">
                  <a:buFontTx/>
                  <a:buChar char="-"/>
                </a:pPr>
                <a:r>
                  <a:rPr lang="en-US" sz="2100" dirty="0">
                    <a:latin typeface="+mj-lt"/>
                    <a:ea typeface="Cambria Math" panose="02040503050406030204" pitchFamily="18" charset="0"/>
                  </a:rPr>
                  <a:t>There exists an edge between two samples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𝑢</m:t>
                    </m:r>
                    <m:r>
                      <a:rPr lang="en-US" sz="2100" i="1" dirty="0" smtClean="0">
                        <a:latin typeface="Cambria Math" panose="02040503050406030204" pitchFamily="18" charset="0"/>
                        <a:ea typeface="Cambria Math" panose="02040503050406030204" pitchFamily="18" charset="0"/>
                      </a:rPr>
                      <m:t> &amp; </m:t>
                    </m:r>
                    <m:r>
                      <a:rPr lang="en-US" sz="2100" i="1" dirty="0" smtClean="0">
                        <a:latin typeface="Cambria Math" panose="02040503050406030204" pitchFamily="18" charset="0"/>
                        <a:ea typeface="Cambria Math" panose="02040503050406030204" pitchFamily="18" charset="0"/>
                      </a:rPr>
                      <m:t>𝑣</m:t>
                    </m:r>
                  </m:oMath>
                </a14:m>
                <a:r>
                  <a:rPr lang="en-US" sz="2100" dirty="0">
                    <a:latin typeface="+mj-lt"/>
                    <a:ea typeface="Cambria Math" panose="02040503050406030204" pitchFamily="18" charset="0"/>
                  </a:rPr>
                  <a:t>, where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𝑢</m:t>
                    </m:r>
                  </m:oMath>
                </a14:m>
                <a:r>
                  <a:rPr lang="en-US" sz="2100" dirty="0">
                    <a:latin typeface="+mj-lt"/>
                    <a:ea typeface="Cambria Math" panose="02040503050406030204" pitchFamily="18" charset="0"/>
                  </a:rPr>
                  <a:t> is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𝐸</m:t>
                    </m:r>
                    <m:r>
                      <a:rPr lang="en-US" sz="2100" i="1" dirty="0" smtClean="0">
                        <a:latin typeface="Cambria Math" panose="02040503050406030204" pitchFamily="18" charset="0"/>
                        <a:ea typeface="Cambria Math" panose="02040503050406030204" pitchFamily="18" charset="0"/>
                      </a:rPr>
                      <m:t>[</m:t>
                    </m:r>
                    <m:r>
                      <a:rPr lang="en-US" sz="2100" i="1" dirty="0" smtClean="0">
                        <a:latin typeface="Cambria Math" panose="02040503050406030204" pitchFamily="18" charset="0"/>
                        <a:ea typeface="Cambria Math" panose="02040503050406030204" pitchFamily="18" charset="0"/>
                      </a:rPr>
                      <m:t>𝑖</m:t>
                    </m:r>
                    <m:r>
                      <a:rPr lang="en-US" sz="2100" i="1" dirty="0" smtClean="0">
                        <a:latin typeface="Cambria Math" panose="02040503050406030204" pitchFamily="18" charset="0"/>
                        <a:ea typeface="Cambria Math" panose="02040503050406030204" pitchFamily="18" charset="0"/>
                      </a:rPr>
                      <m:t>]</m:t>
                    </m:r>
                  </m:oMath>
                </a14:m>
                <a:r>
                  <a:rPr lang="en-US" sz="2100" dirty="0">
                    <a:latin typeface="+mj-lt"/>
                    <a:ea typeface="Cambria Math" panose="02040503050406030204" pitchFamily="18" charset="0"/>
                  </a:rPr>
                  <a:t> and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𝑣</m:t>
                    </m:r>
                  </m:oMath>
                </a14:m>
                <a:r>
                  <a:rPr lang="en-US" sz="2100" dirty="0">
                    <a:latin typeface="+mj-lt"/>
                    <a:ea typeface="Cambria Math" panose="02040503050406030204" pitchFamily="18" charset="0"/>
                  </a:rPr>
                  <a:t> is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𝑝𝑟𝑒𝑑</m:t>
                    </m:r>
                    <m:r>
                      <a:rPr lang="en-US" sz="2100" i="1" dirty="0" smtClean="0">
                        <a:latin typeface="Cambria Math" panose="02040503050406030204" pitchFamily="18" charset="0"/>
                        <a:ea typeface="Cambria Math" panose="02040503050406030204" pitchFamily="18" charset="0"/>
                      </a:rPr>
                      <m:t>(</m:t>
                    </m:r>
                    <m:r>
                      <a:rPr lang="en-US" sz="2100" i="1" dirty="0" smtClean="0">
                        <a:latin typeface="Cambria Math" panose="02040503050406030204" pitchFamily="18" charset="0"/>
                        <a:ea typeface="Cambria Math" panose="02040503050406030204" pitchFamily="18" charset="0"/>
                      </a:rPr>
                      <m:t>𝑆</m:t>
                    </m:r>
                    <m:r>
                      <a:rPr lang="en-US" sz="2100" i="1" dirty="0" smtClean="0">
                        <a:latin typeface="Cambria Math" panose="02040503050406030204" pitchFamily="18" charset="0"/>
                        <a:ea typeface="Cambria Math" panose="02040503050406030204" pitchFamily="18" charset="0"/>
                      </a:rPr>
                      <m:t>[</m:t>
                    </m:r>
                    <m:r>
                      <a:rPr lang="en-US" sz="2100" i="1" dirty="0" smtClean="0">
                        <a:latin typeface="Cambria Math" panose="02040503050406030204" pitchFamily="18" charset="0"/>
                        <a:ea typeface="Cambria Math" panose="02040503050406030204" pitchFamily="18" charset="0"/>
                      </a:rPr>
                      <m:t>𝑖</m:t>
                    </m:r>
                    <m:r>
                      <a:rPr lang="en-US" sz="2100" i="1" dirty="0" smtClean="0">
                        <a:latin typeface="Cambria Math" panose="02040503050406030204" pitchFamily="18" charset="0"/>
                        <a:ea typeface="Cambria Math" panose="02040503050406030204" pitchFamily="18" charset="0"/>
                      </a:rPr>
                      <m:t>+1])</m:t>
                    </m:r>
                  </m:oMath>
                </a14:m>
                <a:endParaRPr lang="en-US" sz="2100" dirty="0">
                  <a:latin typeface="+mj-lt"/>
                  <a:ea typeface="Cambria Math" panose="02040503050406030204" pitchFamily="18" charset="0"/>
                </a:endParaRPr>
              </a:p>
            </p:txBody>
          </p:sp>
        </mc:Choice>
        <mc:Fallback xmlns="">
          <p:sp>
            <p:nvSpPr>
              <p:cNvPr id="37" name="TextBox 36">
                <a:extLst>
                  <a:ext uri="{FF2B5EF4-FFF2-40B4-BE49-F238E27FC236}">
                    <a16:creationId xmlns:a16="http://schemas.microsoft.com/office/drawing/2014/main" id="{D6503EB3-BBD4-4FEB-B2DF-BD015020DF53}"/>
                  </a:ext>
                </a:extLst>
              </p:cNvPr>
              <p:cNvSpPr txBox="1">
                <a:spLocks noRot="1" noChangeAspect="1" noMove="1" noResize="1" noEditPoints="1" noAdjustHandles="1" noChangeArrowheads="1" noChangeShapeType="1" noTextEdit="1"/>
              </p:cNvSpPr>
              <p:nvPr/>
            </p:nvSpPr>
            <p:spPr>
              <a:xfrm>
                <a:off x="281858" y="3805954"/>
                <a:ext cx="4980423" cy="1061829"/>
              </a:xfrm>
              <a:prstGeom prst="rect">
                <a:avLst/>
              </a:prstGeom>
              <a:blipFill>
                <a:blip r:embed="rId6"/>
                <a:stretch>
                  <a:fillRect l="-1469" t="-4000" b="-5714"/>
                </a:stretch>
              </a:blipFill>
            </p:spPr>
            <p:txBody>
              <a:bodyPr/>
              <a:lstStyle/>
              <a:p>
                <a:r>
                  <a:rPr lang="en-US">
                    <a:noFill/>
                  </a:rPr>
                  <a:t> </a:t>
                </a:r>
              </a:p>
            </p:txBody>
          </p:sp>
        </mc:Fallback>
      </mc:AlternateContent>
      <p:sp>
        <p:nvSpPr>
          <p:cNvPr id="39" name="TextBox 38">
            <a:extLst>
              <a:ext uri="{FF2B5EF4-FFF2-40B4-BE49-F238E27FC236}">
                <a16:creationId xmlns:a16="http://schemas.microsoft.com/office/drawing/2014/main" id="{C7362CAF-BD7D-424A-863E-81AB0533C73E}"/>
              </a:ext>
            </a:extLst>
          </p:cNvPr>
          <p:cNvSpPr txBox="1"/>
          <p:nvPr/>
        </p:nvSpPr>
        <p:spPr>
          <a:xfrm>
            <a:off x="7582459" y="594366"/>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8</a:t>
            </a:r>
          </a:p>
          <a:p>
            <a:pPr algn="ctr"/>
            <a:r>
              <a:rPr lang="en-US" sz="2200" dirty="0">
                <a:latin typeface="Cambria Math" panose="02040503050406030204" pitchFamily="18" charset="0"/>
                <a:ea typeface="Cambria Math" panose="02040503050406030204" pitchFamily="18" charset="0"/>
              </a:rPr>
              <a:t>6</a:t>
            </a:r>
          </a:p>
          <a:p>
            <a:pPr algn="ctr"/>
            <a:r>
              <a:rPr lang="en-US" sz="2200" dirty="0">
                <a:latin typeface="Cambria Math" panose="02040503050406030204" pitchFamily="18" charset="0"/>
                <a:ea typeface="Cambria Math" panose="02040503050406030204" pitchFamily="18" charset="0"/>
              </a:rPr>
              <a:t>23</a:t>
            </a:r>
          </a:p>
          <a:p>
            <a:pPr algn="ctr"/>
            <a:r>
              <a:rPr lang="en-US" sz="2200" dirty="0">
                <a:latin typeface="Cambria Math" panose="02040503050406030204" pitchFamily="18" charset="0"/>
                <a:ea typeface="Cambria Math" panose="02040503050406030204" pitchFamily="18" charset="0"/>
              </a:rPr>
              <a:t>5</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7</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2</a:t>
            </a:r>
          </a:p>
        </p:txBody>
      </p:sp>
      <p:sp>
        <p:nvSpPr>
          <p:cNvPr id="40" name="TextBox 39">
            <a:extLst>
              <a:ext uri="{FF2B5EF4-FFF2-40B4-BE49-F238E27FC236}">
                <a16:creationId xmlns:a16="http://schemas.microsoft.com/office/drawing/2014/main" id="{3E169CB3-5CF2-4663-84DC-F11676D3327A}"/>
              </a:ext>
            </a:extLst>
          </p:cNvPr>
          <p:cNvSpPr txBox="1"/>
          <p:nvPr/>
        </p:nvSpPr>
        <p:spPr>
          <a:xfrm>
            <a:off x="8202174" y="584841"/>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21</a:t>
            </a:r>
          </a:p>
          <a:p>
            <a:pPr algn="ctr"/>
            <a:r>
              <a:rPr lang="en-US" sz="2200" dirty="0">
                <a:latin typeface="Cambria Math" panose="02040503050406030204" pitchFamily="18" charset="0"/>
                <a:ea typeface="Cambria Math" panose="02040503050406030204" pitchFamily="18" charset="0"/>
              </a:rPr>
              <a:t>14</a:t>
            </a:r>
          </a:p>
          <a:p>
            <a:pPr algn="ctr"/>
            <a:r>
              <a:rPr lang="en-US" sz="2200" dirty="0">
                <a:latin typeface="Cambria Math" panose="02040503050406030204" pitchFamily="18" charset="0"/>
                <a:ea typeface="Cambria Math" panose="02040503050406030204" pitchFamily="18" charset="0"/>
              </a:rPr>
              <a:t>18</a:t>
            </a:r>
          </a:p>
          <a:p>
            <a:pPr algn="ctr"/>
            <a:r>
              <a:rPr lang="en-US" sz="2200" dirty="0">
                <a:latin typeface="Cambria Math" panose="02040503050406030204" pitchFamily="18" charset="0"/>
                <a:ea typeface="Cambria Math" panose="02040503050406030204" pitchFamily="18" charset="0"/>
              </a:rPr>
              <a:t>22</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24</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19</a:t>
            </a:r>
          </a:p>
        </p:txBody>
      </p:sp>
      <p:sp>
        <p:nvSpPr>
          <p:cNvPr id="41" name="TextBox 40">
            <a:extLst>
              <a:ext uri="{FF2B5EF4-FFF2-40B4-BE49-F238E27FC236}">
                <a16:creationId xmlns:a16="http://schemas.microsoft.com/office/drawing/2014/main" id="{C309197A-CDE8-4E5D-B75A-C2E3F5C636D6}"/>
              </a:ext>
            </a:extLst>
          </p:cNvPr>
          <p:cNvSpPr txBox="1"/>
          <p:nvPr/>
        </p:nvSpPr>
        <p:spPr>
          <a:xfrm>
            <a:off x="7582458" y="270516"/>
            <a:ext cx="531421" cy="430887"/>
          </a:xfrm>
          <a:prstGeom prst="rect">
            <a:avLst/>
          </a:prstGeom>
          <a:noFill/>
        </p:spPr>
        <p:txBody>
          <a:bodyPr wrap="square" rtlCol="0">
            <a:spAutoFit/>
          </a:bodyPr>
          <a:lstStyle/>
          <a:p>
            <a:pPr algn="ctr"/>
            <a:r>
              <a:rPr lang="en-US" sz="2200" dirty="0">
                <a:solidFill>
                  <a:srgbClr val="0070C0"/>
                </a:solidFill>
                <a:latin typeface="Cambria Math" panose="02040503050406030204" pitchFamily="18" charset="0"/>
                <a:ea typeface="Cambria Math" panose="02040503050406030204" pitchFamily="18" charset="0"/>
              </a:rPr>
              <a:t>S</a:t>
            </a:r>
            <a:r>
              <a:rPr lang="en-US" dirty="0">
                <a:latin typeface="Cambria Math" panose="02040503050406030204" pitchFamily="18" charset="0"/>
                <a:ea typeface="Cambria Math" panose="02040503050406030204" pitchFamily="18" charset="0"/>
              </a:rPr>
              <a:t>    </a:t>
            </a:r>
          </a:p>
        </p:txBody>
      </p:sp>
      <p:sp>
        <p:nvSpPr>
          <p:cNvPr id="42" name="TextBox 41">
            <a:extLst>
              <a:ext uri="{FF2B5EF4-FFF2-40B4-BE49-F238E27FC236}">
                <a16:creationId xmlns:a16="http://schemas.microsoft.com/office/drawing/2014/main" id="{2D5D65C0-996D-45AD-B1D1-1FF2BDC36178}"/>
              </a:ext>
            </a:extLst>
          </p:cNvPr>
          <p:cNvSpPr txBox="1"/>
          <p:nvPr/>
        </p:nvSpPr>
        <p:spPr>
          <a:xfrm>
            <a:off x="8202172" y="270516"/>
            <a:ext cx="531421" cy="430887"/>
          </a:xfrm>
          <a:prstGeom prst="rect">
            <a:avLst/>
          </a:prstGeom>
          <a:noFill/>
        </p:spPr>
        <p:txBody>
          <a:bodyPr wrap="square" rtlCol="0">
            <a:spAutoFit/>
          </a:bodyPr>
          <a:lstStyle/>
          <a:p>
            <a:pPr algn="ctr"/>
            <a:r>
              <a:rPr lang="en-US" sz="2200" dirty="0">
                <a:solidFill>
                  <a:srgbClr val="FF0000"/>
                </a:solidFill>
                <a:latin typeface="Cambria Math" panose="02040503050406030204" pitchFamily="18" charset="0"/>
                <a:ea typeface="Cambria Math" panose="02040503050406030204" pitchFamily="18" charset="0"/>
              </a:rPr>
              <a:t>E</a:t>
            </a:r>
          </a:p>
        </p:txBody>
      </p:sp>
      <p:sp>
        <p:nvSpPr>
          <p:cNvPr id="43" name="TextBox 42">
            <a:extLst>
              <a:ext uri="{FF2B5EF4-FFF2-40B4-BE49-F238E27FC236}">
                <a16:creationId xmlns:a16="http://schemas.microsoft.com/office/drawing/2014/main" id="{0E1D82B8-B43F-4D15-8CCA-2B9894F1B77E}"/>
              </a:ext>
            </a:extLst>
          </p:cNvPr>
          <p:cNvSpPr txBox="1"/>
          <p:nvPr/>
        </p:nvSpPr>
        <p:spPr>
          <a:xfrm>
            <a:off x="6948327" y="594366"/>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22</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0</a:t>
            </a:r>
          </a:p>
        </p:txBody>
      </p:sp>
      <p:sp>
        <p:nvSpPr>
          <p:cNvPr id="44" name="TextBox 43">
            <a:extLst>
              <a:ext uri="{FF2B5EF4-FFF2-40B4-BE49-F238E27FC236}">
                <a16:creationId xmlns:a16="http://schemas.microsoft.com/office/drawing/2014/main" id="{97EC5692-7E3C-4BED-BA11-F817D5348CAB}"/>
              </a:ext>
            </a:extLst>
          </p:cNvPr>
          <p:cNvSpPr txBox="1"/>
          <p:nvPr/>
        </p:nvSpPr>
        <p:spPr>
          <a:xfrm>
            <a:off x="6755245" y="270516"/>
            <a:ext cx="803946" cy="430887"/>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Pred</a:t>
            </a:r>
            <a:r>
              <a:rPr lang="en-US" dirty="0">
                <a:latin typeface="Cambria Math" panose="02040503050406030204" pitchFamily="18" charset="0"/>
                <a:ea typeface="Cambria Math" panose="02040503050406030204" pitchFamily="18" charset="0"/>
              </a:rPr>
              <a:t>    </a:t>
            </a:r>
          </a:p>
        </p:txBody>
      </p:sp>
      <p:sp>
        <p:nvSpPr>
          <p:cNvPr id="2" name="Slide Number Placeholder 1">
            <a:extLst>
              <a:ext uri="{FF2B5EF4-FFF2-40B4-BE49-F238E27FC236}">
                <a16:creationId xmlns:a16="http://schemas.microsoft.com/office/drawing/2014/main" id="{4291948D-7F82-43D7-8951-4B17221B7AE1}"/>
              </a:ext>
            </a:extLst>
          </p:cNvPr>
          <p:cNvSpPr>
            <a:spLocks noGrp="1"/>
          </p:cNvSpPr>
          <p:nvPr>
            <p:ph type="sldNum" sz="quarter" idx="12"/>
          </p:nvPr>
        </p:nvSpPr>
        <p:spPr/>
        <p:txBody>
          <a:bodyPr/>
          <a:lstStyle/>
          <a:p>
            <a:fld id="{2F7B530C-006E-4E40-83A9-0D679570FF2D}" type="slidenum">
              <a:rPr lang="en-US" smtClean="0"/>
              <a:t>8</a:t>
            </a:fld>
            <a:endParaRPr lang="en-US"/>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0F43F101-A142-48FF-A75F-04B504D69B80}"/>
                  </a:ext>
                </a:extLst>
              </p:cNvPr>
              <p:cNvSpPr txBox="1"/>
              <p:nvPr/>
            </p:nvSpPr>
            <p:spPr>
              <a:xfrm>
                <a:off x="281859" y="2532634"/>
                <a:ext cx="4980423" cy="1061829"/>
              </a:xfrm>
              <a:prstGeom prst="rect">
                <a:avLst/>
              </a:prstGeom>
              <a:noFill/>
            </p:spPr>
            <p:txBody>
              <a:bodyPr wrap="square" rtlCol="0">
                <a:spAutoFit/>
              </a:bodyPr>
              <a:lstStyle/>
              <a:p>
                <a:pPr marL="285750" indent="-285750">
                  <a:buFontTx/>
                  <a:buChar char="-"/>
                </a:pPr>
                <a:r>
                  <a:rPr lang="en-US" sz="2100" dirty="0">
                    <a:latin typeface="+mj-lt"/>
                    <a:ea typeface="Cambria Math" panose="02040503050406030204" pitchFamily="18" charset="0"/>
                  </a:rPr>
                  <a:t>Let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𝐸</m:t>
                    </m:r>
                  </m:oMath>
                </a14:m>
                <a:r>
                  <a:rPr lang="en-US" sz="2100" dirty="0">
                    <a:latin typeface="+mj-lt"/>
                    <a:ea typeface="Cambria Math" panose="02040503050406030204" pitchFamily="18" charset="0"/>
                  </a:rPr>
                  <a:t> be the list of SA samples at the end of each run &amp;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𝑆</m:t>
                    </m:r>
                  </m:oMath>
                </a14:m>
                <a:r>
                  <a:rPr lang="en-US" sz="2100" dirty="0">
                    <a:latin typeface="+mj-lt"/>
                    <a:ea typeface="Cambria Math" panose="02040503050406030204" pitchFamily="18" charset="0"/>
                  </a:rPr>
                  <a:t> be the list of SA samples at the start of each run.</a:t>
                </a:r>
              </a:p>
            </p:txBody>
          </p:sp>
        </mc:Choice>
        <mc:Fallback xmlns="">
          <p:sp>
            <p:nvSpPr>
              <p:cNvPr id="14" name="TextBox 13">
                <a:extLst>
                  <a:ext uri="{FF2B5EF4-FFF2-40B4-BE49-F238E27FC236}">
                    <a16:creationId xmlns:a16="http://schemas.microsoft.com/office/drawing/2014/main" id="{0F43F101-A142-48FF-A75F-04B504D69B80}"/>
                  </a:ext>
                </a:extLst>
              </p:cNvPr>
              <p:cNvSpPr txBox="1">
                <a:spLocks noRot="1" noChangeAspect="1" noMove="1" noResize="1" noEditPoints="1" noAdjustHandles="1" noChangeArrowheads="1" noChangeShapeType="1" noTextEdit="1"/>
              </p:cNvSpPr>
              <p:nvPr/>
            </p:nvSpPr>
            <p:spPr>
              <a:xfrm>
                <a:off x="281859" y="2532634"/>
                <a:ext cx="4980423" cy="1061829"/>
              </a:xfrm>
              <a:prstGeom prst="rect">
                <a:avLst/>
              </a:prstGeom>
              <a:blipFill>
                <a:blip r:embed="rId7"/>
                <a:stretch>
                  <a:fillRect l="-1469" t="-4000" b="-10286"/>
                </a:stretch>
              </a:blipFill>
            </p:spPr>
            <p:txBody>
              <a:bodyPr/>
              <a:lstStyle/>
              <a:p>
                <a:r>
                  <a:rPr lang="en-US">
                    <a:noFill/>
                  </a:rPr>
                  <a:t> </a:t>
                </a:r>
              </a:p>
            </p:txBody>
          </p:sp>
        </mc:Fallback>
      </mc:AlternateContent>
    </p:spTree>
    <p:extLst>
      <p:ext uri="{BB962C8B-B14F-4D97-AF65-F5344CB8AC3E}">
        <p14:creationId xmlns:p14="http://schemas.microsoft.com/office/powerpoint/2010/main" val="3750695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fade">
                                      <p:cBhvr>
                                        <p:cTn id="12"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5" name="Content Placeholder 4" descr="Text&#10;&#10;Description automatically generated">
            <a:extLst>
              <a:ext uri="{FF2B5EF4-FFF2-40B4-BE49-F238E27FC236}">
                <a16:creationId xmlns:a16="http://schemas.microsoft.com/office/drawing/2014/main" id="{8E6A952E-3254-41F0-B2D5-1DF95A353C1B}"/>
              </a:ext>
            </a:extLst>
          </p:cNvPr>
          <p:cNvPicPr>
            <a:picLocks noChangeAspect="1"/>
          </p:cNvPicPr>
          <p:nvPr/>
        </p:nvPicPr>
        <p:blipFill rotWithShape="1">
          <a:blip r:embed="rId3">
            <a:extLst>
              <a:ext uri="{28A0092B-C50C-407E-A947-70E740481C1C}">
                <a14:useLocalDpi xmlns:a14="http://schemas.microsoft.com/office/drawing/2010/main" val="0"/>
              </a:ext>
            </a:extLst>
          </a:blip>
          <a:srcRect t="5309" r="66747" b="1"/>
          <a:stretch/>
        </p:blipFill>
        <p:spPr>
          <a:xfrm>
            <a:off x="9252185" y="17040"/>
            <a:ext cx="1720615" cy="6135740"/>
          </a:xfrm>
          <a:prstGeom prst="rect">
            <a:avLst/>
          </a:prstGeom>
        </p:spPr>
      </p:pic>
      <p:sp>
        <p:nvSpPr>
          <p:cNvPr id="26" name="TextBox 25">
            <a:extLst>
              <a:ext uri="{FF2B5EF4-FFF2-40B4-BE49-F238E27FC236}">
                <a16:creationId xmlns:a16="http://schemas.microsoft.com/office/drawing/2014/main" id="{3DCD2611-3CED-4AFD-9FBD-BFAEB8857EB8}"/>
              </a:ext>
            </a:extLst>
          </p:cNvPr>
          <p:cNvSpPr txBox="1"/>
          <p:nvPr/>
        </p:nvSpPr>
        <p:spPr>
          <a:xfrm>
            <a:off x="281859" y="270516"/>
            <a:ext cx="4048125" cy="507831"/>
          </a:xfrm>
          <a:prstGeom prst="rect">
            <a:avLst/>
          </a:prstGeom>
          <a:noFill/>
        </p:spPr>
        <p:txBody>
          <a:bodyPr wrap="square">
            <a:spAutoFit/>
          </a:bodyPr>
          <a:lstStyle/>
          <a:p>
            <a:r>
              <a:rPr lang="en-US" sz="2700" dirty="0">
                <a:latin typeface="Calibri Light" panose="020F0302020204030204" pitchFamily="34" charset="0"/>
                <a:cs typeface="Calibri Light" panose="020F0302020204030204" pitchFamily="34" charset="0"/>
              </a:rPr>
              <a:t>Graph Construction</a:t>
            </a:r>
          </a:p>
        </p:txBody>
      </p:sp>
      <p:sp>
        <p:nvSpPr>
          <p:cNvPr id="9" name="TextBox 8">
            <a:extLst>
              <a:ext uri="{FF2B5EF4-FFF2-40B4-BE49-F238E27FC236}">
                <a16:creationId xmlns:a16="http://schemas.microsoft.com/office/drawing/2014/main" id="{A1BDA03A-2329-46F8-8EF1-CA78CD3BC839}"/>
              </a:ext>
            </a:extLst>
          </p:cNvPr>
          <p:cNvSpPr txBox="1"/>
          <p:nvPr/>
        </p:nvSpPr>
        <p:spPr>
          <a:xfrm>
            <a:off x="7582459" y="594366"/>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8</a:t>
            </a:r>
          </a:p>
          <a:p>
            <a:pPr algn="ctr"/>
            <a:r>
              <a:rPr lang="en-US" sz="2200" dirty="0">
                <a:latin typeface="Cambria Math" panose="02040503050406030204" pitchFamily="18" charset="0"/>
                <a:ea typeface="Cambria Math" panose="02040503050406030204" pitchFamily="18" charset="0"/>
              </a:rPr>
              <a:t>6</a:t>
            </a:r>
          </a:p>
          <a:p>
            <a:pPr algn="ctr"/>
            <a:r>
              <a:rPr lang="en-US" sz="2200" dirty="0">
                <a:latin typeface="Cambria Math" panose="02040503050406030204" pitchFamily="18" charset="0"/>
                <a:ea typeface="Cambria Math" panose="02040503050406030204" pitchFamily="18" charset="0"/>
              </a:rPr>
              <a:t>23</a:t>
            </a:r>
          </a:p>
          <a:p>
            <a:pPr algn="ctr"/>
            <a:r>
              <a:rPr lang="en-US" sz="2200" dirty="0">
                <a:latin typeface="Cambria Math" panose="02040503050406030204" pitchFamily="18" charset="0"/>
                <a:ea typeface="Cambria Math" panose="02040503050406030204" pitchFamily="18" charset="0"/>
              </a:rPr>
              <a:t>5</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7</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2</a:t>
            </a:r>
          </a:p>
        </p:txBody>
      </p:sp>
      <p:sp>
        <p:nvSpPr>
          <p:cNvPr id="31" name="TextBox 30">
            <a:extLst>
              <a:ext uri="{FF2B5EF4-FFF2-40B4-BE49-F238E27FC236}">
                <a16:creationId xmlns:a16="http://schemas.microsoft.com/office/drawing/2014/main" id="{8DFB8928-5F74-4208-BB83-6E7C03393CFE}"/>
              </a:ext>
            </a:extLst>
          </p:cNvPr>
          <p:cNvSpPr txBox="1"/>
          <p:nvPr/>
        </p:nvSpPr>
        <p:spPr>
          <a:xfrm>
            <a:off x="8202174" y="584841"/>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21</a:t>
            </a:r>
          </a:p>
          <a:p>
            <a:pPr algn="ctr"/>
            <a:r>
              <a:rPr lang="en-US" sz="2200" dirty="0">
                <a:latin typeface="Cambria Math" panose="02040503050406030204" pitchFamily="18" charset="0"/>
                <a:ea typeface="Cambria Math" panose="02040503050406030204" pitchFamily="18" charset="0"/>
              </a:rPr>
              <a:t>14</a:t>
            </a:r>
          </a:p>
          <a:p>
            <a:pPr algn="ctr"/>
            <a:r>
              <a:rPr lang="en-US" sz="2200" dirty="0">
                <a:latin typeface="Cambria Math" panose="02040503050406030204" pitchFamily="18" charset="0"/>
                <a:ea typeface="Cambria Math" panose="02040503050406030204" pitchFamily="18" charset="0"/>
              </a:rPr>
              <a:t>18</a:t>
            </a:r>
          </a:p>
          <a:p>
            <a:pPr algn="ctr"/>
            <a:r>
              <a:rPr lang="en-US" sz="2200" dirty="0">
                <a:latin typeface="Cambria Math" panose="02040503050406030204" pitchFamily="18" charset="0"/>
                <a:ea typeface="Cambria Math" panose="02040503050406030204" pitchFamily="18" charset="0"/>
              </a:rPr>
              <a:t>22</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24</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19</a:t>
            </a:r>
          </a:p>
        </p:txBody>
      </p:sp>
      <p:sp>
        <p:nvSpPr>
          <p:cNvPr id="12" name="TextBox 11">
            <a:extLst>
              <a:ext uri="{FF2B5EF4-FFF2-40B4-BE49-F238E27FC236}">
                <a16:creationId xmlns:a16="http://schemas.microsoft.com/office/drawing/2014/main" id="{B3778D96-B6B7-4F3B-8E8E-053619B7CDBE}"/>
              </a:ext>
            </a:extLst>
          </p:cNvPr>
          <p:cNvSpPr txBox="1"/>
          <p:nvPr/>
        </p:nvSpPr>
        <p:spPr>
          <a:xfrm>
            <a:off x="7582458" y="270516"/>
            <a:ext cx="531421" cy="430887"/>
          </a:xfrm>
          <a:prstGeom prst="rect">
            <a:avLst/>
          </a:prstGeom>
          <a:noFill/>
        </p:spPr>
        <p:txBody>
          <a:bodyPr wrap="square" rtlCol="0">
            <a:spAutoFit/>
          </a:bodyPr>
          <a:lstStyle/>
          <a:p>
            <a:pPr algn="ctr"/>
            <a:r>
              <a:rPr lang="en-US" sz="2200" dirty="0">
                <a:solidFill>
                  <a:srgbClr val="0070C0"/>
                </a:solidFill>
                <a:latin typeface="Cambria Math" panose="02040503050406030204" pitchFamily="18" charset="0"/>
                <a:ea typeface="Cambria Math" panose="02040503050406030204" pitchFamily="18" charset="0"/>
              </a:rPr>
              <a:t>S</a:t>
            </a:r>
            <a:r>
              <a:rPr lang="en-US" dirty="0">
                <a:latin typeface="Cambria Math" panose="02040503050406030204" pitchFamily="18" charset="0"/>
                <a:ea typeface="Cambria Math" panose="02040503050406030204" pitchFamily="18" charset="0"/>
              </a:rPr>
              <a:t>    </a:t>
            </a:r>
          </a:p>
        </p:txBody>
      </p:sp>
      <p:sp>
        <p:nvSpPr>
          <p:cNvPr id="13" name="TextBox 12">
            <a:extLst>
              <a:ext uri="{FF2B5EF4-FFF2-40B4-BE49-F238E27FC236}">
                <a16:creationId xmlns:a16="http://schemas.microsoft.com/office/drawing/2014/main" id="{8901CC17-CC78-4B87-8047-33CCD7310012}"/>
              </a:ext>
            </a:extLst>
          </p:cNvPr>
          <p:cNvSpPr txBox="1"/>
          <p:nvPr/>
        </p:nvSpPr>
        <p:spPr>
          <a:xfrm>
            <a:off x="8202172" y="270516"/>
            <a:ext cx="531421" cy="430887"/>
          </a:xfrm>
          <a:prstGeom prst="rect">
            <a:avLst/>
          </a:prstGeom>
          <a:noFill/>
        </p:spPr>
        <p:txBody>
          <a:bodyPr wrap="square" rtlCol="0">
            <a:spAutoFit/>
          </a:bodyPr>
          <a:lstStyle/>
          <a:p>
            <a:pPr algn="ctr"/>
            <a:r>
              <a:rPr lang="en-US" sz="2200" dirty="0">
                <a:solidFill>
                  <a:srgbClr val="FF0000"/>
                </a:solidFill>
                <a:latin typeface="Cambria Math" panose="02040503050406030204" pitchFamily="18" charset="0"/>
                <a:ea typeface="Cambria Math" panose="02040503050406030204" pitchFamily="18" charset="0"/>
              </a:rPr>
              <a:t>E</a:t>
            </a:r>
          </a:p>
        </p:txBody>
      </p:sp>
      <p:sp>
        <p:nvSpPr>
          <p:cNvPr id="22" name="Oval 21">
            <a:extLst>
              <a:ext uri="{FF2B5EF4-FFF2-40B4-BE49-F238E27FC236}">
                <a16:creationId xmlns:a16="http://schemas.microsoft.com/office/drawing/2014/main" id="{FD627109-71AC-4467-85B6-0137A1C3EF3A}"/>
              </a:ext>
            </a:extLst>
          </p:cNvPr>
          <p:cNvSpPr/>
          <p:nvPr/>
        </p:nvSpPr>
        <p:spPr>
          <a:xfrm>
            <a:off x="1046320" y="4551155"/>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cs typeface="Courier New" panose="02070309020205020404" pitchFamily="49" charset="0"/>
              </a:rPr>
              <a:t>26</a:t>
            </a:r>
          </a:p>
        </p:txBody>
      </p:sp>
      <p:sp>
        <p:nvSpPr>
          <p:cNvPr id="23" name="Oval 22">
            <a:extLst>
              <a:ext uri="{FF2B5EF4-FFF2-40B4-BE49-F238E27FC236}">
                <a16:creationId xmlns:a16="http://schemas.microsoft.com/office/drawing/2014/main" id="{99D06882-318C-49E1-831D-F94FC350B3BB}"/>
              </a:ext>
            </a:extLst>
          </p:cNvPr>
          <p:cNvSpPr/>
          <p:nvPr/>
        </p:nvSpPr>
        <p:spPr>
          <a:xfrm>
            <a:off x="2004477" y="4544234"/>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t>3</a:t>
            </a:r>
          </a:p>
        </p:txBody>
      </p:sp>
      <p:sp>
        <p:nvSpPr>
          <p:cNvPr id="24" name="Oval 23">
            <a:extLst>
              <a:ext uri="{FF2B5EF4-FFF2-40B4-BE49-F238E27FC236}">
                <a16:creationId xmlns:a16="http://schemas.microsoft.com/office/drawing/2014/main" id="{7B8A5DF9-D37B-4EF2-92CB-01ECC290771F}"/>
              </a:ext>
            </a:extLst>
          </p:cNvPr>
          <p:cNvSpPr/>
          <p:nvPr/>
        </p:nvSpPr>
        <p:spPr>
          <a:xfrm>
            <a:off x="2965199" y="4551155"/>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dirty="0"/>
              <a:t>11</a:t>
            </a:r>
          </a:p>
        </p:txBody>
      </p:sp>
      <p:sp>
        <p:nvSpPr>
          <p:cNvPr id="27" name="Oval 26">
            <a:extLst>
              <a:ext uri="{FF2B5EF4-FFF2-40B4-BE49-F238E27FC236}">
                <a16:creationId xmlns:a16="http://schemas.microsoft.com/office/drawing/2014/main" id="{795AD8BD-E60B-4872-9AC5-E738154D0EE1}"/>
              </a:ext>
            </a:extLst>
          </p:cNvPr>
          <p:cNvSpPr/>
          <p:nvPr/>
        </p:nvSpPr>
        <p:spPr>
          <a:xfrm>
            <a:off x="3927638" y="4551154"/>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t>20</a:t>
            </a:r>
          </a:p>
        </p:txBody>
      </p:sp>
      <p:sp>
        <p:nvSpPr>
          <p:cNvPr id="28" name="Oval 27">
            <a:extLst>
              <a:ext uri="{FF2B5EF4-FFF2-40B4-BE49-F238E27FC236}">
                <a16:creationId xmlns:a16="http://schemas.microsoft.com/office/drawing/2014/main" id="{72B42703-7E1F-4DF0-9F48-92F14C1F239D}"/>
              </a:ext>
            </a:extLst>
          </p:cNvPr>
          <p:cNvSpPr/>
          <p:nvPr/>
        </p:nvSpPr>
        <p:spPr>
          <a:xfrm>
            <a:off x="4884078" y="4544234"/>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t>0</a:t>
            </a:r>
          </a:p>
        </p:txBody>
      </p:sp>
      <p:sp>
        <p:nvSpPr>
          <p:cNvPr id="30" name="Oval 29">
            <a:extLst>
              <a:ext uri="{FF2B5EF4-FFF2-40B4-BE49-F238E27FC236}">
                <a16:creationId xmlns:a16="http://schemas.microsoft.com/office/drawing/2014/main" id="{ADCC60D0-FE12-46C1-A650-581478E8C2E8}"/>
              </a:ext>
            </a:extLst>
          </p:cNvPr>
          <p:cNvSpPr/>
          <p:nvPr/>
        </p:nvSpPr>
        <p:spPr>
          <a:xfrm>
            <a:off x="5840952" y="4544233"/>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t>17</a:t>
            </a:r>
          </a:p>
        </p:txBody>
      </p:sp>
      <p:cxnSp>
        <p:nvCxnSpPr>
          <p:cNvPr id="32" name="Straight Arrow Connector 31">
            <a:extLst>
              <a:ext uri="{FF2B5EF4-FFF2-40B4-BE49-F238E27FC236}">
                <a16:creationId xmlns:a16="http://schemas.microsoft.com/office/drawing/2014/main" id="{3DC5CC3F-115D-4D69-ACAF-93D26DD23734}"/>
              </a:ext>
            </a:extLst>
          </p:cNvPr>
          <p:cNvCxnSpPr>
            <a:cxnSpLocks/>
            <a:stCxn id="22" idx="6"/>
            <a:endCxn id="23" idx="2"/>
          </p:cNvCxnSpPr>
          <p:nvPr/>
        </p:nvCxnSpPr>
        <p:spPr>
          <a:xfrm flipV="1">
            <a:off x="1581895" y="4812022"/>
            <a:ext cx="422582" cy="692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33" name="Straight Arrow Connector 32">
            <a:extLst>
              <a:ext uri="{FF2B5EF4-FFF2-40B4-BE49-F238E27FC236}">
                <a16:creationId xmlns:a16="http://schemas.microsoft.com/office/drawing/2014/main" id="{FDC9EC46-9787-4B8E-9A37-6CD7FACD8DB6}"/>
              </a:ext>
            </a:extLst>
          </p:cNvPr>
          <p:cNvCxnSpPr>
            <a:cxnSpLocks/>
            <a:stCxn id="23" idx="6"/>
            <a:endCxn id="24" idx="2"/>
          </p:cNvCxnSpPr>
          <p:nvPr/>
        </p:nvCxnSpPr>
        <p:spPr>
          <a:xfrm>
            <a:off x="2540052" y="4812022"/>
            <a:ext cx="425147" cy="692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34" name="Straight Arrow Connector 33">
            <a:extLst>
              <a:ext uri="{FF2B5EF4-FFF2-40B4-BE49-F238E27FC236}">
                <a16:creationId xmlns:a16="http://schemas.microsoft.com/office/drawing/2014/main" id="{B58EE48D-EDA5-47ED-A6CC-DD5806D994EA}"/>
              </a:ext>
            </a:extLst>
          </p:cNvPr>
          <p:cNvCxnSpPr>
            <a:cxnSpLocks/>
            <a:stCxn id="24" idx="6"/>
            <a:endCxn id="27" idx="2"/>
          </p:cNvCxnSpPr>
          <p:nvPr/>
        </p:nvCxnSpPr>
        <p:spPr>
          <a:xfrm flipV="1">
            <a:off x="3500774" y="4818942"/>
            <a:ext cx="426864" cy="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35" name="Straight Arrow Connector 34">
            <a:extLst>
              <a:ext uri="{FF2B5EF4-FFF2-40B4-BE49-F238E27FC236}">
                <a16:creationId xmlns:a16="http://schemas.microsoft.com/office/drawing/2014/main" id="{9A0C76E4-B420-4CEA-B3E1-62A8EAE5C402}"/>
              </a:ext>
            </a:extLst>
          </p:cNvPr>
          <p:cNvCxnSpPr>
            <a:cxnSpLocks/>
            <a:stCxn id="27" idx="6"/>
            <a:endCxn id="28" idx="2"/>
          </p:cNvCxnSpPr>
          <p:nvPr/>
        </p:nvCxnSpPr>
        <p:spPr>
          <a:xfrm flipV="1">
            <a:off x="4463213" y="4812022"/>
            <a:ext cx="420865" cy="6920"/>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36" name="Straight Arrow Connector 35">
            <a:extLst>
              <a:ext uri="{FF2B5EF4-FFF2-40B4-BE49-F238E27FC236}">
                <a16:creationId xmlns:a16="http://schemas.microsoft.com/office/drawing/2014/main" id="{DA7920A3-5B8C-4A27-9EFD-5E03C1AE9EAD}"/>
              </a:ext>
            </a:extLst>
          </p:cNvPr>
          <p:cNvCxnSpPr>
            <a:cxnSpLocks/>
            <a:stCxn id="28" idx="6"/>
            <a:endCxn id="30" idx="2"/>
          </p:cNvCxnSpPr>
          <p:nvPr/>
        </p:nvCxnSpPr>
        <p:spPr>
          <a:xfrm flipV="1">
            <a:off x="5419653" y="4812021"/>
            <a:ext cx="421299" cy="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pic>
        <p:nvPicPr>
          <p:cNvPr id="3" name="Picture 2" descr="Graphical user interface, text, application, email&#10;&#10;Description automatically generated">
            <a:extLst>
              <a:ext uri="{FF2B5EF4-FFF2-40B4-BE49-F238E27FC236}">
                <a16:creationId xmlns:a16="http://schemas.microsoft.com/office/drawing/2014/main" id="{6ED075F4-5B82-49C3-ABD7-F27D2195937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2185" y="6341038"/>
            <a:ext cx="5953173" cy="1838070"/>
          </a:xfrm>
          <a:prstGeom prst="rect">
            <a:avLst/>
          </a:prstGeom>
        </p:spPr>
      </p:pic>
      <p:cxnSp>
        <p:nvCxnSpPr>
          <p:cNvPr id="11" name="Connector: Curved 10">
            <a:extLst>
              <a:ext uri="{FF2B5EF4-FFF2-40B4-BE49-F238E27FC236}">
                <a16:creationId xmlns:a16="http://schemas.microsoft.com/office/drawing/2014/main" id="{AC9C4ED0-6D53-4D5C-957D-66B1AB2C2997}"/>
              </a:ext>
            </a:extLst>
          </p:cNvPr>
          <p:cNvCxnSpPr>
            <a:cxnSpLocks/>
            <a:stCxn id="30" idx="0"/>
            <a:endCxn id="23" idx="0"/>
          </p:cNvCxnSpPr>
          <p:nvPr/>
        </p:nvCxnSpPr>
        <p:spPr>
          <a:xfrm rot="16200000" flipH="1" flipV="1">
            <a:off x="4190502" y="2625995"/>
            <a:ext cx="1" cy="3836475"/>
          </a:xfrm>
          <a:prstGeom prst="curvedConnector3">
            <a:avLst>
              <a:gd name="adj1" fmla="val -22860000000"/>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48" name="TextBox 47">
            <a:extLst>
              <a:ext uri="{FF2B5EF4-FFF2-40B4-BE49-F238E27FC236}">
                <a16:creationId xmlns:a16="http://schemas.microsoft.com/office/drawing/2014/main" id="{88627337-377A-4726-957E-C800424F670D}"/>
              </a:ext>
            </a:extLst>
          </p:cNvPr>
          <p:cNvSpPr txBox="1"/>
          <p:nvPr/>
        </p:nvSpPr>
        <p:spPr>
          <a:xfrm>
            <a:off x="6948327" y="594366"/>
            <a:ext cx="531422" cy="4493538"/>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26</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22</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9</a:t>
            </a:r>
          </a:p>
          <a:p>
            <a:pPr algn="ctr"/>
            <a:r>
              <a:rPr lang="en-US" sz="2200" dirty="0">
                <a:latin typeface="Cambria Math" panose="02040503050406030204" pitchFamily="18" charset="0"/>
                <a:ea typeface="Cambria Math" panose="02040503050406030204" pitchFamily="18" charset="0"/>
              </a:rPr>
              <a:t>0</a:t>
            </a:r>
          </a:p>
          <a:p>
            <a:pPr algn="ctr"/>
            <a:r>
              <a:rPr lang="en-US" sz="2200" dirty="0">
                <a:latin typeface="Cambria Math" panose="02040503050406030204" pitchFamily="18" charset="0"/>
                <a:ea typeface="Cambria Math" panose="02040503050406030204" pitchFamily="18" charset="0"/>
              </a:rPr>
              <a:t>17</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3</a:t>
            </a:r>
          </a:p>
          <a:p>
            <a:pPr algn="ctr"/>
            <a:r>
              <a:rPr lang="en-US" sz="2200" dirty="0">
                <a:latin typeface="Cambria Math" panose="02040503050406030204" pitchFamily="18" charset="0"/>
                <a:ea typeface="Cambria Math" panose="02040503050406030204" pitchFamily="18" charset="0"/>
              </a:rPr>
              <a:t>11</a:t>
            </a:r>
          </a:p>
          <a:p>
            <a:pPr algn="ctr"/>
            <a:r>
              <a:rPr lang="en-US" sz="2200" dirty="0">
                <a:latin typeface="Cambria Math" panose="02040503050406030204" pitchFamily="18" charset="0"/>
                <a:ea typeface="Cambria Math" panose="02040503050406030204" pitchFamily="18" charset="0"/>
              </a:rPr>
              <a:t>20</a:t>
            </a:r>
          </a:p>
          <a:p>
            <a:pPr algn="ctr"/>
            <a:r>
              <a:rPr lang="en-US" sz="2200" dirty="0">
                <a:latin typeface="Cambria Math" panose="02040503050406030204" pitchFamily="18" charset="0"/>
                <a:ea typeface="Cambria Math" panose="02040503050406030204" pitchFamily="18" charset="0"/>
              </a:rPr>
              <a:t>0</a:t>
            </a:r>
          </a:p>
        </p:txBody>
      </p:sp>
      <p:sp>
        <p:nvSpPr>
          <p:cNvPr id="50" name="TextBox 49">
            <a:extLst>
              <a:ext uri="{FF2B5EF4-FFF2-40B4-BE49-F238E27FC236}">
                <a16:creationId xmlns:a16="http://schemas.microsoft.com/office/drawing/2014/main" id="{8875334E-880C-4A1B-8059-05A6E4B5359F}"/>
              </a:ext>
            </a:extLst>
          </p:cNvPr>
          <p:cNvSpPr txBox="1"/>
          <p:nvPr/>
        </p:nvSpPr>
        <p:spPr>
          <a:xfrm>
            <a:off x="6755245" y="270516"/>
            <a:ext cx="803946" cy="430887"/>
          </a:xfrm>
          <a:prstGeom prst="rect">
            <a:avLst/>
          </a:prstGeom>
          <a:noFill/>
        </p:spPr>
        <p:txBody>
          <a:bodyPr wrap="square" rtlCol="0">
            <a:spAutoFit/>
          </a:bodyPr>
          <a:lstStyle/>
          <a:p>
            <a:pPr algn="ctr"/>
            <a:r>
              <a:rPr lang="en-US" sz="2200" dirty="0">
                <a:latin typeface="Cambria Math" panose="02040503050406030204" pitchFamily="18" charset="0"/>
                <a:ea typeface="Cambria Math" panose="02040503050406030204" pitchFamily="18" charset="0"/>
              </a:rPr>
              <a:t>Pred</a:t>
            </a:r>
            <a:r>
              <a:rPr lang="en-US" dirty="0">
                <a:latin typeface="Cambria Math" panose="02040503050406030204" pitchFamily="18" charset="0"/>
                <a:ea typeface="Cambria Math" panose="02040503050406030204" pitchFamily="18" charset="0"/>
              </a:rPr>
              <a:t>    </a:t>
            </a:r>
          </a:p>
        </p:txBody>
      </p:sp>
      <p:cxnSp>
        <p:nvCxnSpPr>
          <p:cNvPr id="97" name="Straight Arrow Connector 96">
            <a:extLst>
              <a:ext uri="{FF2B5EF4-FFF2-40B4-BE49-F238E27FC236}">
                <a16:creationId xmlns:a16="http://schemas.microsoft.com/office/drawing/2014/main" id="{5020215A-939B-463C-A3BD-39266207845D}"/>
              </a:ext>
            </a:extLst>
          </p:cNvPr>
          <p:cNvCxnSpPr>
            <a:cxnSpLocks/>
          </p:cNvCxnSpPr>
          <p:nvPr/>
        </p:nvCxnSpPr>
        <p:spPr>
          <a:xfrm flipH="1">
            <a:off x="7978883" y="921432"/>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98" name="Straight Arrow Connector 97">
            <a:extLst>
              <a:ext uri="{FF2B5EF4-FFF2-40B4-BE49-F238E27FC236}">
                <a16:creationId xmlns:a16="http://schemas.microsoft.com/office/drawing/2014/main" id="{A8409999-4127-4D0A-8803-3196929189A9}"/>
              </a:ext>
            </a:extLst>
          </p:cNvPr>
          <p:cNvCxnSpPr>
            <a:cxnSpLocks/>
          </p:cNvCxnSpPr>
          <p:nvPr/>
        </p:nvCxnSpPr>
        <p:spPr>
          <a:xfrm flipH="1">
            <a:off x="7989133" y="4285081"/>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00" name="Straight Arrow Connector 99">
            <a:extLst>
              <a:ext uri="{FF2B5EF4-FFF2-40B4-BE49-F238E27FC236}">
                <a16:creationId xmlns:a16="http://schemas.microsoft.com/office/drawing/2014/main" id="{DDC2848B-B6CE-40D0-AE70-66E434D18B43}"/>
              </a:ext>
            </a:extLst>
          </p:cNvPr>
          <p:cNvCxnSpPr>
            <a:cxnSpLocks/>
          </p:cNvCxnSpPr>
          <p:nvPr/>
        </p:nvCxnSpPr>
        <p:spPr>
          <a:xfrm flipH="1">
            <a:off x="7989133" y="3295905"/>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01" name="Straight Arrow Connector 100">
            <a:extLst>
              <a:ext uri="{FF2B5EF4-FFF2-40B4-BE49-F238E27FC236}">
                <a16:creationId xmlns:a16="http://schemas.microsoft.com/office/drawing/2014/main" id="{70F8D72A-851C-483B-9970-2E3271C5A84E}"/>
              </a:ext>
            </a:extLst>
          </p:cNvPr>
          <p:cNvCxnSpPr>
            <a:cxnSpLocks/>
          </p:cNvCxnSpPr>
          <p:nvPr/>
        </p:nvCxnSpPr>
        <p:spPr>
          <a:xfrm flipH="1">
            <a:off x="7972703" y="4598441"/>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02" name="Straight Arrow Connector 101">
            <a:extLst>
              <a:ext uri="{FF2B5EF4-FFF2-40B4-BE49-F238E27FC236}">
                <a16:creationId xmlns:a16="http://schemas.microsoft.com/office/drawing/2014/main" id="{2F9CB191-7844-4DDD-A438-3CEBA29DBBEE}"/>
              </a:ext>
            </a:extLst>
          </p:cNvPr>
          <p:cNvCxnSpPr>
            <a:cxnSpLocks/>
          </p:cNvCxnSpPr>
          <p:nvPr/>
        </p:nvCxnSpPr>
        <p:spPr>
          <a:xfrm flipH="1">
            <a:off x="7976377" y="3930176"/>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06" name="Straight Arrow Connector 105">
            <a:extLst>
              <a:ext uri="{FF2B5EF4-FFF2-40B4-BE49-F238E27FC236}">
                <a16:creationId xmlns:a16="http://schemas.microsoft.com/office/drawing/2014/main" id="{1C6DB49B-C896-413C-8639-ECBAC69D4114}"/>
              </a:ext>
            </a:extLst>
          </p:cNvPr>
          <p:cNvCxnSpPr>
            <a:cxnSpLocks/>
          </p:cNvCxnSpPr>
          <p:nvPr/>
        </p:nvCxnSpPr>
        <p:spPr>
          <a:xfrm flipH="1">
            <a:off x="7339150" y="1137495"/>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07" name="Straight Arrow Connector 106">
            <a:extLst>
              <a:ext uri="{FF2B5EF4-FFF2-40B4-BE49-F238E27FC236}">
                <a16:creationId xmlns:a16="http://schemas.microsoft.com/office/drawing/2014/main" id="{78FD2A86-FC13-4C65-9A3B-416E4327F080}"/>
              </a:ext>
            </a:extLst>
          </p:cNvPr>
          <p:cNvCxnSpPr>
            <a:cxnSpLocks/>
          </p:cNvCxnSpPr>
          <p:nvPr/>
        </p:nvCxnSpPr>
        <p:spPr>
          <a:xfrm flipH="1">
            <a:off x="7361679" y="4506859"/>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09" name="Straight Arrow Connector 108">
            <a:extLst>
              <a:ext uri="{FF2B5EF4-FFF2-40B4-BE49-F238E27FC236}">
                <a16:creationId xmlns:a16="http://schemas.microsoft.com/office/drawing/2014/main" id="{F1767E1B-8358-40D0-B081-82A3FEA278FC}"/>
              </a:ext>
            </a:extLst>
          </p:cNvPr>
          <p:cNvCxnSpPr>
            <a:cxnSpLocks/>
          </p:cNvCxnSpPr>
          <p:nvPr/>
        </p:nvCxnSpPr>
        <p:spPr>
          <a:xfrm flipH="1">
            <a:off x="7361680" y="3479583"/>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10" name="Straight Arrow Connector 109">
            <a:extLst>
              <a:ext uri="{FF2B5EF4-FFF2-40B4-BE49-F238E27FC236}">
                <a16:creationId xmlns:a16="http://schemas.microsoft.com/office/drawing/2014/main" id="{6A0A1787-03DA-4759-8A23-009C169A6BC1}"/>
              </a:ext>
            </a:extLst>
          </p:cNvPr>
          <p:cNvCxnSpPr>
            <a:cxnSpLocks/>
          </p:cNvCxnSpPr>
          <p:nvPr/>
        </p:nvCxnSpPr>
        <p:spPr>
          <a:xfrm flipH="1">
            <a:off x="7361679" y="4164558"/>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23" name="Straight Arrow Connector 122">
            <a:extLst>
              <a:ext uri="{FF2B5EF4-FFF2-40B4-BE49-F238E27FC236}">
                <a16:creationId xmlns:a16="http://schemas.microsoft.com/office/drawing/2014/main" id="{43E7F58C-7CD9-4383-8201-B85F01F4CFA9}"/>
              </a:ext>
            </a:extLst>
          </p:cNvPr>
          <p:cNvCxnSpPr>
            <a:cxnSpLocks/>
          </p:cNvCxnSpPr>
          <p:nvPr/>
        </p:nvCxnSpPr>
        <p:spPr>
          <a:xfrm flipH="1">
            <a:off x="7989132" y="2978770"/>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24" name="Straight Arrow Connector 123">
            <a:extLst>
              <a:ext uri="{FF2B5EF4-FFF2-40B4-BE49-F238E27FC236}">
                <a16:creationId xmlns:a16="http://schemas.microsoft.com/office/drawing/2014/main" id="{5E25BF0D-DEA5-4C32-A86C-9270AB858404}"/>
              </a:ext>
            </a:extLst>
          </p:cNvPr>
          <p:cNvCxnSpPr>
            <a:cxnSpLocks/>
          </p:cNvCxnSpPr>
          <p:nvPr/>
        </p:nvCxnSpPr>
        <p:spPr>
          <a:xfrm flipH="1">
            <a:off x="7361679" y="3168580"/>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25" name="Straight Arrow Connector 124">
            <a:extLst>
              <a:ext uri="{FF2B5EF4-FFF2-40B4-BE49-F238E27FC236}">
                <a16:creationId xmlns:a16="http://schemas.microsoft.com/office/drawing/2014/main" id="{090646F3-744C-4317-B07D-2A2316891D81}"/>
              </a:ext>
            </a:extLst>
          </p:cNvPr>
          <p:cNvCxnSpPr>
            <a:cxnSpLocks/>
          </p:cNvCxnSpPr>
          <p:nvPr/>
        </p:nvCxnSpPr>
        <p:spPr>
          <a:xfrm flipH="1">
            <a:off x="7361679" y="4833689"/>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 name="Slide Number Placeholder 1">
            <a:extLst>
              <a:ext uri="{FF2B5EF4-FFF2-40B4-BE49-F238E27FC236}">
                <a16:creationId xmlns:a16="http://schemas.microsoft.com/office/drawing/2014/main" id="{CA339BE3-B40A-4B58-80D3-C301263928B2}"/>
              </a:ext>
            </a:extLst>
          </p:cNvPr>
          <p:cNvSpPr>
            <a:spLocks noGrp="1"/>
          </p:cNvSpPr>
          <p:nvPr>
            <p:ph type="sldNum" sz="quarter" idx="12"/>
          </p:nvPr>
        </p:nvSpPr>
        <p:spPr/>
        <p:txBody>
          <a:bodyPr/>
          <a:lstStyle/>
          <a:p>
            <a:fld id="{2F7B530C-006E-4E40-83A9-0D679570FF2D}" type="slidenum">
              <a:rPr lang="en-US" smtClean="0"/>
              <a:t>9</a:t>
            </a:fld>
            <a:endParaRPr lang="en-US"/>
          </a:p>
        </p:txBody>
      </p:sp>
      <mc:AlternateContent xmlns:mc="http://schemas.openxmlformats.org/markup-compatibility/2006" xmlns:a14="http://schemas.microsoft.com/office/drawing/2010/main">
        <mc:Choice Requires="a14">
          <p:sp>
            <p:nvSpPr>
              <p:cNvPr id="38" name="TextBox 37">
                <a:extLst>
                  <a:ext uri="{FF2B5EF4-FFF2-40B4-BE49-F238E27FC236}">
                    <a16:creationId xmlns:a16="http://schemas.microsoft.com/office/drawing/2014/main" id="{EF7FE15C-24B7-4C13-B2E5-13E273DC0647}"/>
                  </a:ext>
                </a:extLst>
              </p:cNvPr>
              <p:cNvSpPr txBox="1"/>
              <p:nvPr/>
            </p:nvSpPr>
            <p:spPr>
              <a:xfrm>
                <a:off x="281859" y="1020296"/>
                <a:ext cx="5528164" cy="1384995"/>
              </a:xfrm>
              <a:prstGeom prst="rect">
                <a:avLst/>
              </a:prstGeom>
              <a:noFill/>
            </p:spPr>
            <p:txBody>
              <a:bodyPr wrap="square" rtlCol="0">
                <a:spAutoFit/>
              </a:bodyPr>
              <a:lstStyle/>
              <a:p>
                <a:pPr marL="285750" indent="-285750">
                  <a:buFontTx/>
                  <a:buChar char="-"/>
                </a:pPr>
                <a:r>
                  <a:rPr lang="en-US" sz="2100" dirty="0">
                    <a:latin typeface="+mj-lt"/>
                  </a:rPr>
                  <a:t>Given a compressed suffix array, we build a directed graph,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𝐺</m:t>
                    </m:r>
                    <m:r>
                      <a:rPr lang="en-US" sz="2100" i="1" dirty="0" smtClean="0">
                        <a:latin typeface="Cambria Math" panose="02040503050406030204" pitchFamily="18" charset="0"/>
                        <a:ea typeface="Cambria Math" panose="02040503050406030204" pitchFamily="18" charset="0"/>
                      </a:rPr>
                      <m:t> = (</m:t>
                    </m:r>
                    <m:r>
                      <a:rPr lang="en-US" sz="2100" i="1" dirty="0" smtClean="0">
                        <a:latin typeface="Cambria Math" panose="02040503050406030204" pitchFamily="18" charset="0"/>
                        <a:ea typeface="Cambria Math" panose="02040503050406030204" pitchFamily="18" charset="0"/>
                      </a:rPr>
                      <m:t>𝑉</m:t>
                    </m:r>
                    <m:r>
                      <a:rPr lang="en-US" sz="2100" i="1" dirty="0" smtClean="0">
                        <a:latin typeface="Cambria Math" panose="02040503050406030204" pitchFamily="18" charset="0"/>
                        <a:ea typeface="Cambria Math" panose="02040503050406030204" pitchFamily="18" charset="0"/>
                      </a:rPr>
                      <m:t>, </m:t>
                    </m:r>
                    <m:r>
                      <a:rPr lang="en-US" sz="2100" i="1" dirty="0" smtClean="0">
                        <a:latin typeface="Cambria Math" panose="02040503050406030204" pitchFamily="18" charset="0"/>
                        <a:ea typeface="Cambria Math" panose="02040503050406030204" pitchFamily="18" charset="0"/>
                      </a:rPr>
                      <m:t>𝐸</m:t>
                    </m:r>
                    <m:r>
                      <a:rPr lang="en-US" sz="2100" i="1" dirty="0" smtClean="0">
                        <a:latin typeface="Cambria Math" panose="02040503050406030204" pitchFamily="18" charset="0"/>
                        <a:ea typeface="Cambria Math" panose="02040503050406030204" pitchFamily="18" charset="0"/>
                      </a:rPr>
                      <m:t>) </m:t>
                    </m:r>
                  </m:oMath>
                </a14:m>
                <a:r>
                  <a:rPr lang="en-US" sz="2100" dirty="0">
                    <a:latin typeface="+mj-lt"/>
                  </a:rPr>
                  <a:t>such that all nodes correspond to samples at the end of each BWT run.</a:t>
                </a:r>
                <a:endParaRPr lang="en-US" sz="2100" dirty="0">
                  <a:latin typeface="+mj-lt"/>
                  <a:ea typeface="Cambria Math" panose="02040503050406030204" pitchFamily="18" charset="0"/>
                </a:endParaRPr>
              </a:p>
            </p:txBody>
          </p:sp>
        </mc:Choice>
        <mc:Fallback xmlns="">
          <p:sp>
            <p:nvSpPr>
              <p:cNvPr id="38" name="TextBox 37">
                <a:extLst>
                  <a:ext uri="{FF2B5EF4-FFF2-40B4-BE49-F238E27FC236}">
                    <a16:creationId xmlns:a16="http://schemas.microsoft.com/office/drawing/2014/main" id="{EF7FE15C-24B7-4C13-B2E5-13E273DC0647}"/>
                  </a:ext>
                </a:extLst>
              </p:cNvPr>
              <p:cNvSpPr txBox="1">
                <a:spLocks noRot="1" noChangeAspect="1" noMove="1" noResize="1" noEditPoints="1" noAdjustHandles="1" noChangeArrowheads="1" noChangeShapeType="1" noTextEdit="1"/>
              </p:cNvSpPr>
              <p:nvPr/>
            </p:nvSpPr>
            <p:spPr>
              <a:xfrm>
                <a:off x="281859" y="1020296"/>
                <a:ext cx="5528164" cy="1384995"/>
              </a:xfrm>
              <a:prstGeom prst="rect">
                <a:avLst/>
              </a:prstGeom>
              <a:blipFill>
                <a:blip r:embed="rId5"/>
                <a:stretch>
                  <a:fillRect l="-1323" t="-3070" b="-745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a:extLst>
                  <a:ext uri="{FF2B5EF4-FFF2-40B4-BE49-F238E27FC236}">
                    <a16:creationId xmlns:a16="http://schemas.microsoft.com/office/drawing/2014/main" id="{0865B420-A77E-478F-8C88-26206013860E}"/>
                  </a:ext>
                </a:extLst>
              </p:cNvPr>
              <p:cNvSpPr txBox="1"/>
              <p:nvPr/>
            </p:nvSpPr>
            <p:spPr>
              <a:xfrm>
                <a:off x="281858" y="2647240"/>
                <a:ext cx="4980423" cy="1061829"/>
              </a:xfrm>
              <a:prstGeom prst="rect">
                <a:avLst/>
              </a:prstGeom>
              <a:noFill/>
            </p:spPr>
            <p:txBody>
              <a:bodyPr wrap="square" rtlCol="0">
                <a:spAutoFit/>
              </a:bodyPr>
              <a:lstStyle/>
              <a:p>
                <a:pPr marL="285750" indent="-285750">
                  <a:buFontTx/>
                  <a:buChar char="-"/>
                </a:pPr>
                <a:r>
                  <a:rPr lang="en-US" sz="2100" dirty="0">
                    <a:latin typeface="+mj-lt"/>
                    <a:ea typeface="Cambria Math" panose="02040503050406030204" pitchFamily="18" charset="0"/>
                  </a:rPr>
                  <a:t>There exists an edge between two samples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𝑢</m:t>
                    </m:r>
                    <m:r>
                      <a:rPr lang="en-US" sz="2100" i="1" dirty="0" smtClean="0">
                        <a:latin typeface="Cambria Math" panose="02040503050406030204" pitchFamily="18" charset="0"/>
                        <a:ea typeface="Cambria Math" panose="02040503050406030204" pitchFamily="18" charset="0"/>
                      </a:rPr>
                      <m:t> &amp; </m:t>
                    </m:r>
                    <m:r>
                      <a:rPr lang="en-US" sz="2100" i="1" dirty="0" smtClean="0">
                        <a:latin typeface="Cambria Math" panose="02040503050406030204" pitchFamily="18" charset="0"/>
                        <a:ea typeface="Cambria Math" panose="02040503050406030204" pitchFamily="18" charset="0"/>
                      </a:rPr>
                      <m:t>𝑣</m:t>
                    </m:r>
                  </m:oMath>
                </a14:m>
                <a:r>
                  <a:rPr lang="en-US" sz="2100" dirty="0">
                    <a:latin typeface="+mj-lt"/>
                    <a:ea typeface="Cambria Math" panose="02040503050406030204" pitchFamily="18" charset="0"/>
                  </a:rPr>
                  <a:t>, where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𝑢</m:t>
                    </m:r>
                  </m:oMath>
                </a14:m>
                <a:r>
                  <a:rPr lang="en-US" sz="2100" dirty="0">
                    <a:latin typeface="+mj-lt"/>
                    <a:ea typeface="Cambria Math" panose="02040503050406030204" pitchFamily="18" charset="0"/>
                  </a:rPr>
                  <a:t> is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𝐸</m:t>
                    </m:r>
                    <m:r>
                      <a:rPr lang="en-US" sz="2100" i="1" dirty="0" smtClean="0">
                        <a:latin typeface="Cambria Math" panose="02040503050406030204" pitchFamily="18" charset="0"/>
                        <a:ea typeface="Cambria Math" panose="02040503050406030204" pitchFamily="18" charset="0"/>
                      </a:rPr>
                      <m:t>[</m:t>
                    </m:r>
                    <m:r>
                      <a:rPr lang="en-US" sz="2100" i="1" dirty="0" smtClean="0">
                        <a:latin typeface="Cambria Math" panose="02040503050406030204" pitchFamily="18" charset="0"/>
                        <a:ea typeface="Cambria Math" panose="02040503050406030204" pitchFamily="18" charset="0"/>
                      </a:rPr>
                      <m:t>𝑖</m:t>
                    </m:r>
                    <m:r>
                      <a:rPr lang="en-US" sz="2100" i="1" dirty="0" smtClean="0">
                        <a:latin typeface="Cambria Math" panose="02040503050406030204" pitchFamily="18" charset="0"/>
                        <a:ea typeface="Cambria Math" panose="02040503050406030204" pitchFamily="18" charset="0"/>
                      </a:rPr>
                      <m:t>]</m:t>
                    </m:r>
                  </m:oMath>
                </a14:m>
                <a:r>
                  <a:rPr lang="en-US" sz="2100" dirty="0">
                    <a:latin typeface="+mj-lt"/>
                    <a:ea typeface="Cambria Math" panose="02040503050406030204" pitchFamily="18" charset="0"/>
                  </a:rPr>
                  <a:t> and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𝑣</m:t>
                    </m:r>
                  </m:oMath>
                </a14:m>
                <a:r>
                  <a:rPr lang="en-US" sz="2100" dirty="0">
                    <a:latin typeface="+mj-lt"/>
                    <a:ea typeface="Cambria Math" panose="02040503050406030204" pitchFamily="18" charset="0"/>
                  </a:rPr>
                  <a:t> is </a:t>
                </a:r>
                <a14:m>
                  <m:oMath xmlns:m="http://schemas.openxmlformats.org/officeDocument/2006/math">
                    <m:r>
                      <a:rPr lang="en-US" sz="2100" i="1" dirty="0" smtClean="0">
                        <a:latin typeface="Cambria Math" panose="02040503050406030204" pitchFamily="18" charset="0"/>
                        <a:ea typeface="Cambria Math" panose="02040503050406030204" pitchFamily="18" charset="0"/>
                      </a:rPr>
                      <m:t>𝑝𝑟𝑒𝑑</m:t>
                    </m:r>
                    <m:r>
                      <a:rPr lang="en-US" sz="2100" i="1" dirty="0" smtClean="0">
                        <a:latin typeface="Cambria Math" panose="02040503050406030204" pitchFamily="18" charset="0"/>
                        <a:ea typeface="Cambria Math" panose="02040503050406030204" pitchFamily="18" charset="0"/>
                      </a:rPr>
                      <m:t>(</m:t>
                    </m:r>
                    <m:r>
                      <a:rPr lang="en-US" sz="2100" i="1" dirty="0" smtClean="0">
                        <a:latin typeface="Cambria Math" panose="02040503050406030204" pitchFamily="18" charset="0"/>
                        <a:ea typeface="Cambria Math" panose="02040503050406030204" pitchFamily="18" charset="0"/>
                      </a:rPr>
                      <m:t>𝑆</m:t>
                    </m:r>
                    <m:r>
                      <a:rPr lang="en-US" sz="2100" i="1" dirty="0" smtClean="0">
                        <a:latin typeface="Cambria Math" panose="02040503050406030204" pitchFamily="18" charset="0"/>
                        <a:ea typeface="Cambria Math" panose="02040503050406030204" pitchFamily="18" charset="0"/>
                      </a:rPr>
                      <m:t>[</m:t>
                    </m:r>
                    <m:r>
                      <a:rPr lang="en-US" sz="2100" i="1" dirty="0" smtClean="0">
                        <a:latin typeface="Cambria Math" panose="02040503050406030204" pitchFamily="18" charset="0"/>
                        <a:ea typeface="Cambria Math" panose="02040503050406030204" pitchFamily="18" charset="0"/>
                      </a:rPr>
                      <m:t>𝑖</m:t>
                    </m:r>
                    <m:r>
                      <a:rPr lang="en-US" sz="2100" i="1" dirty="0" smtClean="0">
                        <a:latin typeface="Cambria Math" panose="02040503050406030204" pitchFamily="18" charset="0"/>
                        <a:ea typeface="Cambria Math" panose="02040503050406030204" pitchFamily="18" charset="0"/>
                      </a:rPr>
                      <m:t>+1])</m:t>
                    </m:r>
                  </m:oMath>
                </a14:m>
                <a:endParaRPr lang="en-US" sz="2100" dirty="0">
                  <a:latin typeface="+mj-lt"/>
                  <a:ea typeface="Cambria Math" panose="02040503050406030204" pitchFamily="18" charset="0"/>
                </a:endParaRPr>
              </a:p>
            </p:txBody>
          </p:sp>
        </mc:Choice>
        <mc:Fallback xmlns="">
          <p:sp>
            <p:nvSpPr>
              <p:cNvPr id="39" name="TextBox 38">
                <a:extLst>
                  <a:ext uri="{FF2B5EF4-FFF2-40B4-BE49-F238E27FC236}">
                    <a16:creationId xmlns:a16="http://schemas.microsoft.com/office/drawing/2014/main" id="{0865B420-A77E-478F-8C88-26206013860E}"/>
                  </a:ext>
                </a:extLst>
              </p:cNvPr>
              <p:cNvSpPr txBox="1">
                <a:spLocks noRot="1" noChangeAspect="1" noMove="1" noResize="1" noEditPoints="1" noAdjustHandles="1" noChangeArrowheads="1" noChangeShapeType="1" noTextEdit="1"/>
              </p:cNvSpPr>
              <p:nvPr/>
            </p:nvSpPr>
            <p:spPr>
              <a:xfrm>
                <a:off x="281858" y="2647240"/>
                <a:ext cx="4980423" cy="1061829"/>
              </a:xfrm>
              <a:prstGeom prst="rect">
                <a:avLst/>
              </a:prstGeom>
              <a:blipFill>
                <a:blip r:embed="rId6"/>
                <a:stretch>
                  <a:fillRect l="-1469" t="-4023" b="-6322"/>
                </a:stretch>
              </a:blipFill>
            </p:spPr>
            <p:txBody>
              <a:bodyPr/>
              <a:lstStyle/>
              <a:p>
                <a:r>
                  <a:rPr lang="en-US">
                    <a:noFill/>
                  </a:rPr>
                  <a:t> </a:t>
                </a:r>
              </a:p>
            </p:txBody>
          </p:sp>
        </mc:Fallback>
      </mc:AlternateContent>
      <p:sp>
        <p:nvSpPr>
          <p:cNvPr id="40" name="Oval 39">
            <a:extLst>
              <a:ext uri="{FF2B5EF4-FFF2-40B4-BE49-F238E27FC236}">
                <a16:creationId xmlns:a16="http://schemas.microsoft.com/office/drawing/2014/main" id="{DB8A836B-6F81-4DBB-A1EA-1E16430CC608}"/>
              </a:ext>
            </a:extLst>
          </p:cNvPr>
          <p:cNvSpPr/>
          <p:nvPr/>
        </p:nvSpPr>
        <p:spPr>
          <a:xfrm>
            <a:off x="1190876" y="5338589"/>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cs typeface="Courier New" panose="02070309020205020404" pitchFamily="49" charset="0"/>
              </a:rPr>
              <a:t>21</a:t>
            </a:r>
          </a:p>
        </p:txBody>
      </p:sp>
      <p:cxnSp>
        <p:nvCxnSpPr>
          <p:cNvPr id="43" name="Straight Arrow Connector 42">
            <a:extLst>
              <a:ext uri="{FF2B5EF4-FFF2-40B4-BE49-F238E27FC236}">
                <a16:creationId xmlns:a16="http://schemas.microsoft.com/office/drawing/2014/main" id="{E0251857-7A10-4DCB-8333-54063A0802AA}"/>
              </a:ext>
            </a:extLst>
          </p:cNvPr>
          <p:cNvCxnSpPr>
            <a:cxnSpLocks/>
            <a:stCxn id="40" idx="7"/>
            <a:endCxn id="23" idx="3"/>
          </p:cNvCxnSpPr>
          <p:nvPr/>
        </p:nvCxnSpPr>
        <p:spPr>
          <a:xfrm flipV="1">
            <a:off x="1648018" y="5001376"/>
            <a:ext cx="434892" cy="41564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46" name="Straight Arrow Connector 45">
            <a:extLst>
              <a:ext uri="{FF2B5EF4-FFF2-40B4-BE49-F238E27FC236}">
                <a16:creationId xmlns:a16="http://schemas.microsoft.com/office/drawing/2014/main" id="{C01757FB-F03B-4BCF-966D-1848AC39DFDC}"/>
              </a:ext>
            </a:extLst>
          </p:cNvPr>
          <p:cNvCxnSpPr>
            <a:cxnSpLocks/>
          </p:cNvCxnSpPr>
          <p:nvPr/>
        </p:nvCxnSpPr>
        <p:spPr>
          <a:xfrm flipH="1">
            <a:off x="7969416" y="1255547"/>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47" name="Straight Arrow Connector 46">
            <a:extLst>
              <a:ext uri="{FF2B5EF4-FFF2-40B4-BE49-F238E27FC236}">
                <a16:creationId xmlns:a16="http://schemas.microsoft.com/office/drawing/2014/main" id="{1A0DC35C-38BB-4BBE-8743-7176D0E43CB1}"/>
              </a:ext>
            </a:extLst>
          </p:cNvPr>
          <p:cNvCxnSpPr>
            <a:cxnSpLocks/>
          </p:cNvCxnSpPr>
          <p:nvPr/>
        </p:nvCxnSpPr>
        <p:spPr>
          <a:xfrm flipH="1">
            <a:off x="7329683" y="1471610"/>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49" name="Oval 48">
            <a:extLst>
              <a:ext uri="{FF2B5EF4-FFF2-40B4-BE49-F238E27FC236}">
                <a16:creationId xmlns:a16="http://schemas.microsoft.com/office/drawing/2014/main" id="{6FE8A76B-D9E1-41F7-AA2F-4E41817BB3A2}"/>
              </a:ext>
            </a:extLst>
          </p:cNvPr>
          <p:cNvSpPr/>
          <p:nvPr/>
        </p:nvSpPr>
        <p:spPr>
          <a:xfrm>
            <a:off x="2965198" y="5580221"/>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cs typeface="Courier New" panose="02070309020205020404" pitchFamily="49" charset="0"/>
              </a:rPr>
              <a:t>14</a:t>
            </a:r>
          </a:p>
        </p:txBody>
      </p:sp>
      <p:cxnSp>
        <p:nvCxnSpPr>
          <p:cNvPr id="51" name="Straight Arrow Connector 50">
            <a:extLst>
              <a:ext uri="{FF2B5EF4-FFF2-40B4-BE49-F238E27FC236}">
                <a16:creationId xmlns:a16="http://schemas.microsoft.com/office/drawing/2014/main" id="{29DD089F-7111-45FC-B4C7-05EC567D57A7}"/>
              </a:ext>
            </a:extLst>
          </p:cNvPr>
          <p:cNvCxnSpPr>
            <a:cxnSpLocks/>
          </p:cNvCxnSpPr>
          <p:nvPr/>
        </p:nvCxnSpPr>
        <p:spPr>
          <a:xfrm flipH="1">
            <a:off x="7979201" y="1607373"/>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52" name="Straight Arrow Connector 51">
            <a:extLst>
              <a:ext uri="{FF2B5EF4-FFF2-40B4-BE49-F238E27FC236}">
                <a16:creationId xmlns:a16="http://schemas.microsoft.com/office/drawing/2014/main" id="{CE28FEB6-DABF-499F-8D54-28C36C76FA2D}"/>
              </a:ext>
            </a:extLst>
          </p:cNvPr>
          <p:cNvCxnSpPr>
            <a:cxnSpLocks/>
          </p:cNvCxnSpPr>
          <p:nvPr/>
        </p:nvCxnSpPr>
        <p:spPr>
          <a:xfrm flipH="1">
            <a:off x="7339468" y="1823436"/>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53" name="Oval 52">
            <a:extLst>
              <a:ext uri="{FF2B5EF4-FFF2-40B4-BE49-F238E27FC236}">
                <a16:creationId xmlns:a16="http://schemas.microsoft.com/office/drawing/2014/main" id="{F9CC9083-31B0-41F3-AEF8-5C0F0DA6322B}"/>
              </a:ext>
            </a:extLst>
          </p:cNvPr>
          <p:cNvSpPr/>
          <p:nvPr/>
        </p:nvSpPr>
        <p:spPr>
          <a:xfrm>
            <a:off x="3922714" y="5580220"/>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t>22</a:t>
            </a:r>
          </a:p>
        </p:txBody>
      </p:sp>
      <p:cxnSp>
        <p:nvCxnSpPr>
          <p:cNvPr id="54" name="Straight Arrow Connector 53">
            <a:extLst>
              <a:ext uri="{FF2B5EF4-FFF2-40B4-BE49-F238E27FC236}">
                <a16:creationId xmlns:a16="http://schemas.microsoft.com/office/drawing/2014/main" id="{53E1E15B-3152-4796-9AB8-0C8EF4383DA0}"/>
              </a:ext>
            </a:extLst>
          </p:cNvPr>
          <p:cNvCxnSpPr>
            <a:cxnSpLocks/>
            <a:stCxn id="49" idx="6"/>
            <a:endCxn id="53" idx="2"/>
          </p:cNvCxnSpPr>
          <p:nvPr/>
        </p:nvCxnSpPr>
        <p:spPr>
          <a:xfrm flipV="1">
            <a:off x="3500773" y="5848008"/>
            <a:ext cx="421941" cy="1"/>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55" name="Straight Arrow Connector 54">
            <a:extLst>
              <a:ext uri="{FF2B5EF4-FFF2-40B4-BE49-F238E27FC236}">
                <a16:creationId xmlns:a16="http://schemas.microsoft.com/office/drawing/2014/main" id="{FE6603AA-6E91-45D4-9FB9-FA9FDC0A2576}"/>
              </a:ext>
            </a:extLst>
          </p:cNvPr>
          <p:cNvCxnSpPr>
            <a:cxnSpLocks/>
          </p:cNvCxnSpPr>
          <p:nvPr/>
        </p:nvCxnSpPr>
        <p:spPr>
          <a:xfrm flipH="1">
            <a:off x="7969416" y="2275638"/>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56" name="Straight Arrow Connector 55">
            <a:extLst>
              <a:ext uri="{FF2B5EF4-FFF2-40B4-BE49-F238E27FC236}">
                <a16:creationId xmlns:a16="http://schemas.microsoft.com/office/drawing/2014/main" id="{FFEABA1E-AD93-4525-BAE4-581539C11A5C}"/>
              </a:ext>
            </a:extLst>
          </p:cNvPr>
          <p:cNvCxnSpPr>
            <a:cxnSpLocks/>
          </p:cNvCxnSpPr>
          <p:nvPr/>
        </p:nvCxnSpPr>
        <p:spPr>
          <a:xfrm flipH="1">
            <a:off x="7329683" y="2491701"/>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57" name="Oval 56">
            <a:extLst>
              <a:ext uri="{FF2B5EF4-FFF2-40B4-BE49-F238E27FC236}">
                <a16:creationId xmlns:a16="http://schemas.microsoft.com/office/drawing/2014/main" id="{26C0561E-5CB2-465D-AD07-FCA95602D61F}"/>
              </a:ext>
            </a:extLst>
          </p:cNvPr>
          <p:cNvSpPr/>
          <p:nvPr/>
        </p:nvSpPr>
        <p:spPr>
          <a:xfrm>
            <a:off x="4883434" y="5564206"/>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t>9</a:t>
            </a:r>
          </a:p>
        </p:txBody>
      </p:sp>
      <p:cxnSp>
        <p:nvCxnSpPr>
          <p:cNvPr id="58" name="Straight Arrow Connector 57">
            <a:extLst>
              <a:ext uri="{FF2B5EF4-FFF2-40B4-BE49-F238E27FC236}">
                <a16:creationId xmlns:a16="http://schemas.microsoft.com/office/drawing/2014/main" id="{1B369DDD-56F9-483A-94E8-E83B88C4528C}"/>
              </a:ext>
            </a:extLst>
          </p:cNvPr>
          <p:cNvCxnSpPr>
            <a:cxnSpLocks/>
            <a:stCxn id="53" idx="6"/>
            <a:endCxn id="57" idx="2"/>
          </p:cNvCxnSpPr>
          <p:nvPr/>
        </p:nvCxnSpPr>
        <p:spPr>
          <a:xfrm flipV="1">
            <a:off x="4458289" y="5831994"/>
            <a:ext cx="425145" cy="16014"/>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cxnSp>
        <p:nvCxnSpPr>
          <p:cNvPr id="61" name="Straight Arrow Connector 60">
            <a:extLst>
              <a:ext uri="{FF2B5EF4-FFF2-40B4-BE49-F238E27FC236}">
                <a16:creationId xmlns:a16="http://schemas.microsoft.com/office/drawing/2014/main" id="{60C7CD9F-EF2C-4F3C-A7A7-C7DAACE499AB}"/>
              </a:ext>
            </a:extLst>
          </p:cNvPr>
          <p:cNvCxnSpPr>
            <a:cxnSpLocks/>
          </p:cNvCxnSpPr>
          <p:nvPr/>
        </p:nvCxnSpPr>
        <p:spPr>
          <a:xfrm flipH="1">
            <a:off x="7969416" y="2588998"/>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2" name="Straight Arrow Connector 61">
            <a:extLst>
              <a:ext uri="{FF2B5EF4-FFF2-40B4-BE49-F238E27FC236}">
                <a16:creationId xmlns:a16="http://schemas.microsoft.com/office/drawing/2014/main" id="{538F0F15-54F2-4899-AB95-BADDE84DD518}"/>
              </a:ext>
            </a:extLst>
          </p:cNvPr>
          <p:cNvCxnSpPr>
            <a:cxnSpLocks/>
          </p:cNvCxnSpPr>
          <p:nvPr/>
        </p:nvCxnSpPr>
        <p:spPr>
          <a:xfrm flipH="1">
            <a:off x="7329683" y="2805061"/>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3" name="Straight Arrow Connector 62">
            <a:extLst>
              <a:ext uri="{FF2B5EF4-FFF2-40B4-BE49-F238E27FC236}">
                <a16:creationId xmlns:a16="http://schemas.microsoft.com/office/drawing/2014/main" id="{244B09CB-97AA-47BC-A681-B36717900167}"/>
              </a:ext>
            </a:extLst>
          </p:cNvPr>
          <p:cNvCxnSpPr>
            <a:cxnSpLocks/>
            <a:stCxn id="57" idx="0"/>
            <a:endCxn id="28" idx="4"/>
          </p:cNvCxnSpPr>
          <p:nvPr/>
        </p:nvCxnSpPr>
        <p:spPr>
          <a:xfrm flipV="1">
            <a:off x="5151222" y="5079809"/>
            <a:ext cx="644" cy="484397"/>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66" name="Oval 65">
            <a:extLst>
              <a:ext uri="{FF2B5EF4-FFF2-40B4-BE49-F238E27FC236}">
                <a16:creationId xmlns:a16="http://schemas.microsoft.com/office/drawing/2014/main" id="{45A3970F-1279-4516-ACE6-7DC7357220E6}"/>
              </a:ext>
            </a:extLst>
          </p:cNvPr>
          <p:cNvSpPr/>
          <p:nvPr/>
        </p:nvSpPr>
        <p:spPr>
          <a:xfrm>
            <a:off x="2004477" y="5617205"/>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cs typeface="Courier New" panose="02070309020205020404" pitchFamily="49" charset="0"/>
              </a:rPr>
              <a:t>18</a:t>
            </a:r>
          </a:p>
        </p:txBody>
      </p:sp>
      <p:cxnSp>
        <p:nvCxnSpPr>
          <p:cNvPr id="67" name="Straight Arrow Connector 66">
            <a:extLst>
              <a:ext uri="{FF2B5EF4-FFF2-40B4-BE49-F238E27FC236}">
                <a16:creationId xmlns:a16="http://schemas.microsoft.com/office/drawing/2014/main" id="{D59474EC-0052-43F1-A882-3CB35BB3CC67}"/>
              </a:ext>
            </a:extLst>
          </p:cNvPr>
          <p:cNvCxnSpPr>
            <a:cxnSpLocks/>
          </p:cNvCxnSpPr>
          <p:nvPr/>
        </p:nvCxnSpPr>
        <p:spPr>
          <a:xfrm flipH="1">
            <a:off x="7988762" y="1948867"/>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8" name="Straight Arrow Connector 67">
            <a:extLst>
              <a:ext uri="{FF2B5EF4-FFF2-40B4-BE49-F238E27FC236}">
                <a16:creationId xmlns:a16="http://schemas.microsoft.com/office/drawing/2014/main" id="{82851D04-ACD7-49D6-8F70-D115854D7ADC}"/>
              </a:ext>
            </a:extLst>
          </p:cNvPr>
          <p:cNvCxnSpPr>
            <a:cxnSpLocks/>
          </p:cNvCxnSpPr>
          <p:nvPr/>
        </p:nvCxnSpPr>
        <p:spPr>
          <a:xfrm flipH="1">
            <a:off x="7349029" y="2164930"/>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9" name="Straight Arrow Connector 68">
            <a:extLst>
              <a:ext uri="{FF2B5EF4-FFF2-40B4-BE49-F238E27FC236}">
                <a16:creationId xmlns:a16="http://schemas.microsoft.com/office/drawing/2014/main" id="{435EF216-4F29-4F92-B532-4D927214CFDF}"/>
              </a:ext>
            </a:extLst>
          </p:cNvPr>
          <p:cNvCxnSpPr>
            <a:cxnSpLocks/>
            <a:stCxn id="66" idx="0"/>
            <a:endCxn id="23" idx="4"/>
          </p:cNvCxnSpPr>
          <p:nvPr/>
        </p:nvCxnSpPr>
        <p:spPr>
          <a:xfrm flipV="1">
            <a:off x="2272265" y="5079809"/>
            <a:ext cx="0" cy="537396"/>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
        <p:nvSpPr>
          <p:cNvPr id="72" name="Oval 71">
            <a:extLst>
              <a:ext uri="{FF2B5EF4-FFF2-40B4-BE49-F238E27FC236}">
                <a16:creationId xmlns:a16="http://schemas.microsoft.com/office/drawing/2014/main" id="{45ACB70B-7E92-42DB-B02E-10D330FE9DFB}"/>
              </a:ext>
            </a:extLst>
          </p:cNvPr>
          <p:cNvSpPr/>
          <p:nvPr/>
        </p:nvSpPr>
        <p:spPr>
          <a:xfrm>
            <a:off x="1396463" y="3827815"/>
            <a:ext cx="535575" cy="5355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cs typeface="Courier New" panose="02070309020205020404" pitchFamily="49" charset="0"/>
              </a:rPr>
              <a:t>24</a:t>
            </a:r>
          </a:p>
        </p:txBody>
      </p:sp>
      <p:cxnSp>
        <p:nvCxnSpPr>
          <p:cNvPr id="75" name="Straight Arrow Connector 74">
            <a:extLst>
              <a:ext uri="{FF2B5EF4-FFF2-40B4-BE49-F238E27FC236}">
                <a16:creationId xmlns:a16="http://schemas.microsoft.com/office/drawing/2014/main" id="{EEAB00E4-4398-40AE-91CB-648237C812DB}"/>
              </a:ext>
            </a:extLst>
          </p:cNvPr>
          <p:cNvCxnSpPr>
            <a:cxnSpLocks/>
          </p:cNvCxnSpPr>
          <p:nvPr/>
        </p:nvCxnSpPr>
        <p:spPr>
          <a:xfrm flipH="1">
            <a:off x="8001601" y="3644137"/>
            <a:ext cx="288925" cy="1836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76" name="Straight Arrow Connector 75">
            <a:extLst>
              <a:ext uri="{FF2B5EF4-FFF2-40B4-BE49-F238E27FC236}">
                <a16:creationId xmlns:a16="http://schemas.microsoft.com/office/drawing/2014/main" id="{D2B237B1-EA37-4C4A-802D-CAFE042D63DD}"/>
              </a:ext>
            </a:extLst>
          </p:cNvPr>
          <p:cNvCxnSpPr>
            <a:cxnSpLocks/>
          </p:cNvCxnSpPr>
          <p:nvPr/>
        </p:nvCxnSpPr>
        <p:spPr>
          <a:xfrm flipH="1">
            <a:off x="7374148" y="3827815"/>
            <a:ext cx="3079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77" name="Straight Arrow Connector 76">
            <a:extLst>
              <a:ext uri="{FF2B5EF4-FFF2-40B4-BE49-F238E27FC236}">
                <a16:creationId xmlns:a16="http://schemas.microsoft.com/office/drawing/2014/main" id="{8D4E457F-9281-4F16-9373-1409EEDD4D12}"/>
              </a:ext>
            </a:extLst>
          </p:cNvPr>
          <p:cNvCxnSpPr>
            <a:cxnSpLocks/>
            <a:stCxn id="72" idx="5"/>
            <a:endCxn id="23" idx="1"/>
          </p:cNvCxnSpPr>
          <p:nvPr/>
        </p:nvCxnSpPr>
        <p:spPr>
          <a:xfrm>
            <a:off x="1853605" y="4284957"/>
            <a:ext cx="229305" cy="337710"/>
          </a:xfrm>
          <a:prstGeom prst="straightConnector1">
            <a:avLst/>
          </a:prstGeom>
          <a:ln>
            <a:tailEnd type="triangle"/>
          </a:ln>
        </p:spPr>
        <p:style>
          <a:lnRef idx="2">
            <a:schemeClr val="accent2">
              <a:shade val="50000"/>
            </a:schemeClr>
          </a:lnRef>
          <a:fillRef idx="1">
            <a:schemeClr val="accent2"/>
          </a:fillRef>
          <a:effectRef idx="0">
            <a:schemeClr val="accent2"/>
          </a:effectRef>
          <a:fontRef idx="minor">
            <a:schemeClr val="lt1"/>
          </a:fontRef>
        </p:style>
      </p:cxnSp>
    </p:spTree>
    <p:extLst>
      <p:ext uri="{BB962C8B-B14F-4D97-AF65-F5344CB8AC3E}">
        <p14:creationId xmlns:p14="http://schemas.microsoft.com/office/powerpoint/2010/main" val="2002815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7"/>
                                        </p:tgtEl>
                                        <p:attrNameLst>
                                          <p:attrName>style.visibility</p:attrName>
                                        </p:attrNameLst>
                                      </p:cBhvr>
                                      <p:to>
                                        <p:strVal val="visible"/>
                                      </p:to>
                                    </p:set>
                                    <p:animEffect transition="in" filter="fade">
                                      <p:cBhvr>
                                        <p:cTn id="12" dur="500"/>
                                        <p:tgtEl>
                                          <p:spTgt spid="97"/>
                                        </p:tgtEl>
                                      </p:cBhvr>
                                    </p:animEffect>
                                  </p:childTnLst>
                                </p:cTn>
                              </p:par>
                              <p:par>
                                <p:cTn id="13" presetID="10" presetClass="entr" presetSubtype="0" fill="hold" nodeType="withEffect">
                                  <p:stCondLst>
                                    <p:cond delay="0"/>
                                  </p:stCondLst>
                                  <p:childTnLst>
                                    <p:set>
                                      <p:cBhvr>
                                        <p:cTn id="14" dur="1" fill="hold">
                                          <p:stCondLst>
                                            <p:cond delay="0"/>
                                          </p:stCondLst>
                                        </p:cTn>
                                        <p:tgtEl>
                                          <p:spTgt spid="106"/>
                                        </p:tgtEl>
                                        <p:attrNameLst>
                                          <p:attrName>style.visibility</p:attrName>
                                        </p:attrNameLst>
                                      </p:cBhvr>
                                      <p:to>
                                        <p:strVal val="visible"/>
                                      </p:to>
                                    </p:set>
                                    <p:animEffect transition="in" filter="fade">
                                      <p:cBhvr>
                                        <p:cTn id="15" dur="500"/>
                                        <p:tgtEl>
                                          <p:spTgt spid="10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fade">
                                      <p:cBhvr>
                                        <p:cTn id="20" dur="500"/>
                                        <p:tgtEl>
                                          <p:spTgt spid="23"/>
                                        </p:tgtEl>
                                      </p:cBhvr>
                                    </p:animEffect>
                                  </p:childTnLst>
                                </p:cTn>
                              </p:par>
                              <p:par>
                                <p:cTn id="21" presetID="10"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fade">
                                      <p:cBhvr>
                                        <p:cTn id="23" dur="500"/>
                                        <p:tgtEl>
                                          <p:spTgt spid="3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2"/>
                                        </p:tgtEl>
                                        <p:attrNameLst>
                                          <p:attrName>style.visibility</p:attrName>
                                        </p:attrNameLst>
                                      </p:cBhvr>
                                      <p:to>
                                        <p:strVal val="visible"/>
                                      </p:to>
                                    </p:set>
                                    <p:animEffect transition="in" filter="fade">
                                      <p:cBhvr>
                                        <p:cTn id="28" dur="500"/>
                                        <p:tgtEl>
                                          <p:spTgt spid="102"/>
                                        </p:tgtEl>
                                      </p:cBhvr>
                                    </p:animEffect>
                                  </p:childTnLst>
                                </p:cTn>
                              </p:par>
                              <p:par>
                                <p:cTn id="29" presetID="10" presetClass="entr" presetSubtype="0" fill="hold" nodeType="withEffect">
                                  <p:stCondLst>
                                    <p:cond delay="0"/>
                                  </p:stCondLst>
                                  <p:childTnLst>
                                    <p:set>
                                      <p:cBhvr>
                                        <p:cTn id="30" dur="1" fill="hold">
                                          <p:stCondLst>
                                            <p:cond delay="0"/>
                                          </p:stCondLst>
                                        </p:cTn>
                                        <p:tgtEl>
                                          <p:spTgt spid="110"/>
                                        </p:tgtEl>
                                        <p:attrNameLst>
                                          <p:attrName>style.visibility</p:attrName>
                                        </p:attrNameLst>
                                      </p:cBhvr>
                                      <p:to>
                                        <p:strVal val="visible"/>
                                      </p:to>
                                    </p:set>
                                    <p:animEffect transition="in" filter="fade">
                                      <p:cBhvr>
                                        <p:cTn id="31" dur="500"/>
                                        <p:tgtEl>
                                          <p:spTgt spid="11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fade">
                                      <p:cBhvr>
                                        <p:cTn id="36" dur="500"/>
                                        <p:tgtEl>
                                          <p:spTgt spid="24"/>
                                        </p:tgtEl>
                                      </p:cBhvr>
                                    </p:animEffect>
                                  </p:childTnLst>
                                </p:cTn>
                              </p:par>
                              <p:par>
                                <p:cTn id="37" presetID="10" presetClass="entr" presetSubtype="0" fill="hold" nodeType="with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fade">
                                      <p:cBhvr>
                                        <p:cTn id="39" dur="500"/>
                                        <p:tgtEl>
                                          <p:spTgt spid="33"/>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98"/>
                                        </p:tgtEl>
                                        <p:attrNameLst>
                                          <p:attrName>style.visibility</p:attrName>
                                        </p:attrNameLst>
                                      </p:cBhvr>
                                      <p:to>
                                        <p:strVal val="visible"/>
                                      </p:to>
                                    </p:set>
                                    <p:animEffect transition="in" filter="fade">
                                      <p:cBhvr>
                                        <p:cTn id="44" dur="500"/>
                                        <p:tgtEl>
                                          <p:spTgt spid="98"/>
                                        </p:tgtEl>
                                      </p:cBhvr>
                                    </p:animEffect>
                                  </p:childTnLst>
                                </p:cTn>
                              </p:par>
                              <p:par>
                                <p:cTn id="45" presetID="10" presetClass="entr" presetSubtype="0" fill="hold" nodeType="withEffect">
                                  <p:stCondLst>
                                    <p:cond delay="0"/>
                                  </p:stCondLst>
                                  <p:childTnLst>
                                    <p:set>
                                      <p:cBhvr>
                                        <p:cTn id="46" dur="1" fill="hold">
                                          <p:stCondLst>
                                            <p:cond delay="0"/>
                                          </p:stCondLst>
                                        </p:cTn>
                                        <p:tgtEl>
                                          <p:spTgt spid="107"/>
                                        </p:tgtEl>
                                        <p:attrNameLst>
                                          <p:attrName>style.visibility</p:attrName>
                                        </p:attrNameLst>
                                      </p:cBhvr>
                                      <p:to>
                                        <p:strVal val="visible"/>
                                      </p:to>
                                    </p:set>
                                    <p:animEffect transition="in" filter="fade">
                                      <p:cBhvr>
                                        <p:cTn id="47" dur="500"/>
                                        <p:tgtEl>
                                          <p:spTgt spid="10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fade">
                                      <p:cBhvr>
                                        <p:cTn id="52" dur="500"/>
                                        <p:tgtEl>
                                          <p:spTgt spid="27"/>
                                        </p:tgtEl>
                                      </p:cBhvr>
                                    </p:animEffect>
                                  </p:childTnLst>
                                </p:cTn>
                              </p:par>
                              <p:par>
                                <p:cTn id="53" presetID="10" presetClass="entr" presetSubtype="0" fill="hold" nodeType="withEffect">
                                  <p:stCondLst>
                                    <p:cond delay="0"/>
                                  </p:stCondLst>
                                  <p:childTnLst>
                                    <p:set>
                                      <p:cBhvr>
                                        <p:cTn id="54" dur="1" fill="hold">
                                          <p:stCondLst>
                                            <p:cond delay="0"/>
                                          </p:stCondLst>
                                        </p:cTn>
                                        <p:tgtEl>
                                          <p:spTgt spid="34"/>
                                        </p:tgtEl>
                                        <p:attrNameLst>
                                          <p:attrName>style.visibility</p:attrName>
                                        </p:attrNameLst>
                                      </p:cBhvr>
                                      <p:to>
                                        <p:strVal val="visible"/>
                                      </p:to>
                                    </p:set>
                                    <p:animEffect transition="in" filter="fade">
                                      <p:cBhvr>
                                        <p:cTn id="55" dur="500"/>
                                        <p:tgtEl>
                                          <p:spTgt spid="34"/>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01"/>
                                        </p:tgtEl>
                                        <p:attrNameLst>
                                          <p:attrName>style.visibility</p:attrName>
                                        </p:attrNameLst>
                                      </p:cBhvr>
                                      <p:to>
                                        <p:strVal val="visible"/>
                                      </p:to>
                                    </p:set>
                                    <p:animEffect transition="in" filter="fade">
                                      <p:cBhvr>
                                        <p:cTn id="60" dur="500"/>
                                        <p:tgtEl>
                                          <p:spTgt spid="101"/>
                                        </p:tgtEl>
                                      </p:cBhvr>
                                    </p:animEffect>
                                  </p:childTnLst>
                                </p:cTn>
                              </p:par>
                              <p:par>
                                <p:cTn id="61" presetID="10" presetClass="entr" presetSubtype="0" fill="hold" nodeType="withEffect">
                                  <p:stCondLst>
                                    <p:cond delay="0"/>
                                  </p:stCondLst>
                                  <p:childTnLst>
                                    <p:set>
                                      <p:cBhvr>
                                        <p:cTn id="62" dur="1" fill="hold">
                                          <p:stCondLst>
                                            <p:cond delay="0"/>
                                          </p:stCondLst>
                                        </p:cTn>
                                        <p:tgtEl>
                                          <p:spTgt spid="125"/>
                                        </p:tgtEl>
                                        <p:attrNameLst>
                                          <p:attrName>style.visibility</p:attrName>
                                        </p:attrNameLst>
                                      </p:cBhvr>
                                      <p:to>
                                        <p:strVal val="visible"/>
                                      </p:to>
                                    </p:set>
                                    <p:animEffect transition="in" filter="fade">
                                      <p:cBhvr>
                                        <p:cTn id="63" dur="500"/>
                                        <p:tgtEl>
                                          <p:spTgt spid="125"/>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28"/>
                                        </p:tgtEl>
                                        <p:attrNameLst>
                                          <p:attrName>style.visibility</p:attrName>
                                        </p:attrNameLst>
                                      </p:cBhvr>
                                      <p:to>
                                        <p:strVal val="visible"/>
                                      </p:to>
                                    </p:set>
                                    <p:animEffect transition="in" filter="fade">
                                      <p:cBhvr>
                                        <p:cTn id="68" dur="500"/>
                                        <p:tgtEl>
                                          <p:spTgt spid="28"/>
                                        </p:tgtEl>
                                      </p:cBhvr>
                                    </p:animEffect>
                                  </p:childTnLst>
                                </p:cTn>
                              </p:par>
                              <p:par>
                                <p:cTn id="69" presetID="10" presetClass="entr" presetSubtype="0" fill="hold" nodeType="withEffect">
                                  <p:stCondLst>
                                    <p:cond delay="0"/>
                                  </p:stCondLst>
                                  <p:childTnLst>
                                    <p:set>
                                      <p:cBhvr>
                                        <p:cTn id="70" dur="1" fill="hold">
                                          <p:stCondLst>
                                            <p:cond delay="0"/>
                                          </p:stCondLst>
                                        </p:cTn>
                                        <p:tgtEl>
                                          <p:spTgt spid="35"/>
                                        </p:tgtEl>
                                        <p:attrNameLst>
                                          <p:attrName>style.visibility</p:attrName>
                                        </p:attrNameLst>
                                      </p:cBhvr>
                                      <p:to>
                                        <p:strVal val="visible"/>
                                      </p:to>
                                    </p:set>
                                    <p:animEffect transition="in" filter="fade">
                                      <p:cBhvr>
                                        <p:cTn id="71" dur="500"/>
                                        <p:tgtEl>
                                          <p:spTgt spid="35"/>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123"/>
                                        </p:tgtEl>
                                        <p:attrNameLst>
                                          <p:attrName>style.visibility</p:attrName>
                                        </p:attrNameLst>
                                      </p:cBhvr>
                                      <p:to>
                                        <p:strVal val="visible"/>
                                      </p:to>
                                    </p:set>
                                    <p:animEffect transition="in" filter="fade">
                                      <p:cBhvr>
                                        <p:cTn id="76" dur="500"/>
                                        <p:tgtEl>
                                          <p:spTgt spid="123"/>
                                        </p:tgtEl>
                                      </p:cBhvr>
                                    </p:animEffect>
                                  </p:childTnLst>
                                </p:cTn>
                              </p:par>
                              <p:par>
                                <p:cTn id="77" presetID="10" presetClass="entr" presetSubtype="0" fill="hold" nodeType="withEffect">
                                  <p:stCondLst>
                                    <p:cond delay="0"/>
                                  </p:stCondLst>
                                  <p:childTnLst>
                                    <p:set>
                                      <p:cBhvr>
                                        <p:cTn id="78" dur="1" fill="hold">
                                          <p:stCondLst>
                                            <p:cond delay="0"/>
                                          </p:stCondLst>
                                        </p:cTn>
                                        <p:tgtEl>
                                          <p:spTgt spid="124"/>
                                        </p:tgtEl>
                                        <p:attrNameLst>
                                          <p:attrName>style.visibility</p:attrName>
                                        </p:attrNameLst>
                                      </p:cBhvr>
                                      <p:to>
                                        <p:strVal val="visible"/>
                                      </p:to>
                                    </p:set>
                                    <p:animEffect transition="in" filter="fade">
                                      <p:cBhvr>
                                        <p:cTn id="79" dur="500"/>
                                        <p:tgtEl>
                                          <p:spTgt spid="124"/>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30"/>
                                        </p:tgtEl>
                                        <p:attrNameLst>
                                          <p:attrName>style.visibility</p:attrName>
                                        </p:attrNameLst>
                                      </p:cBhvr>
                                      <p:to>
                                        <p:strVal val="visible"/>
                                      </p:to>
                                    </p:set>
                                    <p:animEffect transition="in" filter="fade">
                                      <p:cBhvr>
                                        <p:cTn id="84" dur="500"/>
                                        <p:tgtEl>
                                          <p:spTgt spid="30"/>
                                        </p:tgtEl>
                                      </p:cBhvr>
                                    </p:animEffect>
                                  </p:childTnLst>
                                </p:cTn>
                              </p:par>
                              <p:par>
                                <p:cTn id="85" presetID="10" presetClass="entr" presetSubtype="0" fill="hold" nodeType="withEffect">
                                  <p:stCondLst>
                                    <p:cond delay="0"/>
                                  </p:stCondLst>
                                  <p:childTnLst>
                                    <p:set>
                                      <p:cBhvr>
                                        <p:cTn id="86" dur="1" fill="hold">
                                          <p:stCondLst>
                                            <p:cond delay="0"/>
                                          </p:stCondLst>
                                        </p:cTn>
                                        <p:tgtEl>
                                          <p:spTgt spid="36"/>
                                        </p:tgtEl>
                                        <p:attrNameLst>
                                          <p:attrName>style.visibility</p:attrName>
                                        </p:attrNameLst>
                                      </p:cBhvr>
                                      <p:to>
                                        <p:strVal val="visible"/>
                                      </p:to>
                                    </p:set>
                                    <p:animEffect transition="in" filter="fade">
                                      <p:cBhvr>
                                        <p:cTn id="87" dur="500"/>
                                        <p:tgtEl>
                                          <p:spTgt spid="36"/>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100"/>
                                        </p:tgtEl>
                                        <p:attrNameLst>
                                          <p:attrName>style.visibility</p:attrName>
                                        </p:attrNameLst>
                                      </p:cBhvr>
                                      <p:to>
                                        <p:strVal val="visible"/>
                                      </p:to>
                                    </p:set>
                                    <p:animEffect transition="in" filter="fade">
                                      <p:cBhvr>
                                        <p:cTn id="92" dur="500"/>
                                        <p:tgtEl>
                                          <p:spTgt spid="100"/>
                                        </p:tgtEl>
                                      </p:cBhvr>
                                    </p:animEffect>
                                  </p:childTnLst>
                                </p:cTn>
                              </p:par>
                              <p:par>
                                <p:cTn id="93" presetID="10" presetClass="entr" presetSubtype="0" fill="hold" nodeType="withEffect">
                                  <p:stCondLst>
                                    <p:cond delay="0"/>
                                  </p:stCondLst>
                                  <p:childTnLst>
                                    <p:set>
                                      <p:cBhvr>
                                        <p:cTn id="94" dur="1" fill="hold">
                                          <p:stCondLst>
                                            <p:cond delay="0"/>
                                          </p:stCondLst>
                                        </p:cTn>
                                        <p:tgtEl>
                                          <p:spTgt spid="109"/>
                                        </p:tgtEl>
                                        <p:attrNameLst>
                                          <p:attrName>style.visibility</p:attrName>
                                        </p:attrNameLst>
                                      </p:cBhvr>
                                      <p:to>
                                        <p:strVal val="visible"/>
                                      </p:to>
                                    </p:set>
                                    <p:animEffect transition="in" filter="fade">
                                      <p:cBhvr>
                                        <p:cTn id="95" dur="500"/>
                                        <p:tgtEl>
                                          <p:spTgt spid="109"/>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11"/>
                                        </p:tgtEl>
                                        <p:attrNameLst>
                                          <p:attrName>style.visibility</p:attrName>
                                        </p:attrNameLst>
                                      </p:cBhvr>
                                      <p:to>
                                        <p:strVal val="visible"/>
                                      </p:to>
                                    </p:set>
                                    <p:animEffect transition="in" filter="fade">
                                      <p:cBhvr>
                                        <p:cTn id="100" dur="500"/>
                                        <p:tgtEl>
                                          <p:spTgt spid="11"/>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40"/>
                                        </p:tgtEl>
                                        <p:attrNameLst>
                                          <p:attrName>style.visibility</p:attrName>
                                        </p:attrNameLst>
                                      </p:cBhvr>
                                      <p:to>
                                        <p:strVal val="visible"/>
                                      </p:to>
                                    </p:set>
                                    <p:animEffect transition="in" filter="fade">
                                      <p:cBhvr>
                                        <p:cTn id="105" dur="500"/>
                                        <p:tgtEl>
                                          <p:spTgt spid="40"/>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ntr" presetSubtype="0" fill="hold" nodeType="clickEffect">
                                  <p:stCondLst>
                                    <p:cond delay="0"/>
                                  </p:stCondLst>
                                  <p:childTnLst>
                                    <p:set>
                                      <p:cBhvr>
                                        <p:cTn id="109" dur="1" fill="hold">
                                          <p:stCondLst>
                                            <p:cond delay="0"/>
                                          </p:stCondLst>
                                        </p:cTn>
                                        <p:tgtEl>
                                          <p:spTgt spid="46"/>
                                        </p:tgtEl>
                                        <p:attrNameLst>
                                          <p:attrName>style.visibility</p:attrName>
                                        </p:attrNameLst>
                                      </p:cBhvr>
                                      <p:to>
                                        <p:strVal val="visible"/>
                                      </p:to>
                                    </p:set>
                                    <p:animEffect transition="in" filter="fade">
                                      <p:cBhvr>
                                        <p:cTn id="110" dur="500"/>
                                        <p:tgtEl>
                                          <p:spTgt spid="46"/>
                                        </p:tgtEl>
                                      </p:cBhvr>
                                    </p:animEffect>
                                  </p:childTnLst>
                                </p:cTn>
                              </p:par>
                              <p:par>
                                <p:cTn id="111" presetID="10" presetClass="entr" presetSubtype="0" fill="hold" nodeType="withEffect">
                                  <p:stCondLst>
                                    <p:cond delay="0"/>
                                  </p:stCondLst>
                                  <p:childTnLst>
                                    <p:set>
                                      <p:cBhvr>
                                        <p:cTn id="112" dur="1" fill="hold">
                                          <p:stCondLst>
                                            <p:cond delay="0"/>
                                          </p:stCondLst>
                                        </p:cTn>
                                        <p:tgtEl>
                                          <p:spTgt spid="47"/>
                                        </p:tgtEl>
                                        <p:attrNameLst>
                                          <p:attrName>style.visibility</p:attrName>
                                        </p:attrNameLst>
                                      </p:cBhvr>
                                      <p:to>
                                        <p:strVal val="visible"/>
                                      </p:to>
                                    </p:set>
                                    <p:animEffect transition="in" filter="fade">
                                      <p:cBhvr>
                                        <p:cTn id="113" dur="500"/>
                                        <p:tgtEl>
                                          <p:spTgt spid="47"/>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nodeType="clickEffect">
                                  <p:stCondLst>
                                    <p:cond delay="0"/>
                                  </p:stCondLst>
                                  <p:childTnLst>
                                    <p:set>
                                      <p:cBhvr>
                                        <p:cTn id="117" dur="1" fill="hold">
                                          <p:stCondLst>
                                            <p:cond delay="0"/>
                                          </p:stCondLst>
                                        </p:cTn>
                                        <p:tgtEl>
                                          <p:spTgt spid="43"/>
                                        </p:tgtEl>
                                        <p:attrNameLst>
                                          <p:attrName>style.visibility</p:attrName>
                                        </p:attrNameLst>
                                      </p:cBhvr>
                                      <p:to>
                                        <p:strVal val="visible"/>
                                      </p:to>
                                    </p:set>
                                    <p:animEffect transition="in" filter="fade">
                                      <p:cBhvr>
                                        <p:cTn id="118" dur="500"/>
                                        <p:tgtEl>
                                          <p:spTgt spid="43"/>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49"/>
                                        </p:tgtEl>
                                        <p:attrNameLst>
                                          <p:attrName>style.visibility</p:attrName>
                                        </p:attrNameLst>
                                      </p:cBhvr>
                                      <p:to>
                                        <p:strVal val="visible"/>
                                      </p:to>
                                    </p:set>
                                    <p:animEffect transition="in" filter="fade">
                                      <p:cBhvr>
                                        <p:cTn id="123" dur="500"/>
                                        <p:tgtEl>
                                          <p:spTgt spid="49"/>
                                        </p:tgtEl>
                                      </p:cBhvr>
                                    </p:animEffect>
                                  </p:childTnLst>
                                </p:cTn>
                              </p:par>
                            </p:childTnLst>
                          </p:cTn>
                        </p:par>
                      </p:childTnLst>
                    </p:cTn>
                  </p:par>
                  <p:par>
                    <p:cTn id="124" fill="hold">
                      <p:stCondLst>
                        <p:cond delay="indefinite"/>
                      </p:stCondLst>
                      <p:childTnLst>
                        <p:par>
                          <p:cTn id="125" fill="hold">
                            <p:stCondLst>
                              <p:cond delay="0"/>
                            </p:stCondLst>
                            <p:childTnLst>
                              <p:par>
                                <p:cTn id="126" presetID="10" presetClass="entr" presetSubtype="0" fill="hold" nodeType="clickEffect">
                                  <p:stCondLst>
                                    <p:cond delay="0"/>
                                  </p:stCondLst>
                                  <p:childTnLst>
                                    <p:set>
                                      <p:cBhvr>
                                        <p:cTn id="127" dur="1" fill="hold">
                                          <p:stCondLst>
                                            <p:cond delay="0"/>
                                          </p:stCondLst>
                                        </p:cTn>
                                        <p:tgtEl>
                                          <p:spTgt spid="51"/>
                                        </p:tgtEl>
                                        <p:attrNameLst>
                                          <p:attrName>style.visibility</p:attrName>
                                        </p:attrNameLst>
                                      </p:cBhvr>
                                      <p:to>
                                        <p:strVal val="visible"/>
                                      </p:to>
                                    </p:set>
                                    <p:animEffect transition="in" filter="fade">
                                      <p:cBhvr>
                                        <p:cTn id="128" dur="500"/>
                                        <p:tgtEl>
                                          <p:spTgt spid="51"/>
                                        </p:tgtEl>
                                      </p:cBhvr>
                                    </p:animEffect>
                                  </p:childTnLst>
                                </p:cTn>
                              </p:par>
                              <p:par>
                                <p:cTn id="129" presetID="10" presetClass="entr" presetSubtype="0" fill="hold" nodeType="withEffect">
                                  <p:stCondLst>
                                    <p:cond delay="0"/>
                                  </p:stCondLst>
                                  <p:childTnLst>
                                    <p:set>
                                      <p:cBhvr>
                                        <p:cTn id="130" dur="1" fill="hold">
                                          <p:stCondLst>
                                            <p:cond delay="0"/>
                                          </p:stCondLst>
                                        </p:cTn>
                                        <p:tgtEl>
                                          <p:spTgt spid="52"/>
                                        </p:tgtEl>
                                        <p:attrNameLst>
                                          <p:attrName>style.visibility</p:attrName>
                                        </p:attrNameLst>
                                      </p:cBhvr>
                                      <p:to>
                                        <p:strVal val="visible"/>
                                      </p:to>
                                    </p:set>
                                    <p:animEffect transition="in" filter="fade">
                                      <p:cBhvr>
                                        <p:cTn id="131" dur="500"/>
                                        <p:tgtEl>
                                          <p:spTgt spid="52"/>
                                        </p:tgtEl>
                                      </p:cBhvr>
                                    </p:animEffect>
                                  </p:childTnLst>
                                </p:cTn>
                              </p:par>
                            </p:childTnLst>
                          </p:cTn>
                        </p:par>
                      </p:childTnLst>
                    </p:cTn>
                  </p:par>
                  <p:par>
                    <p:cTn id="132" fill="hold">
                      <p:stCondLst>
                        <p:cond delay="indefinite"/>
                      </p:stCondLst>
                      <p:childTnLst>
                        <p:par>
                          <p:cTn id="133" fill="hold">
                            <p:stCondLst>
                              <p:cond delay="0"/>
                            </p:stCondLst>
                            <p:childTnLst>
                              <p:par>
                                <p:cTn id="134" presetID="10" presetClass="entr" presetSubtype="0" fill="hold" grpId="0" nodeType="clickEffect">
                                  <p:stCondLst>
                                    <p:cond delay="0"/>
                                  </p:stCondLst>
                                  <p:childTnLst>
                                    <p:set>
                                      <p:cBhvr>
                                        <p:cTn id="135" dur="1" fill="hold">
                                          <p:stCondLst>
                                            <p:cond delay="0"/>
                                          </p:stCondLst>
                                        </p:cTn>
                                        <p:tgtEl>
                                          <p:spTgt spid="53"/>
                                        </p:tgtEl>
                                        <p:attrNameLst>
                                          <p:attrName>style.visibility</p:attrName>
                                        </p:attrNameLst>
                                      </p:cBhvr>
                                      <p:to>
                                        <p:strVal val="visible"/>
                                      </p:to>
                                    </p:set>
                                    <p:animEffect transition="in" filter="fade">
                                      <p:cBhvr>
                                        <p:cTn id="136" dur="500"/>
                                        <p:tgtEl>
                                          <p:spTgt spid="53"/>
                                        </p:tgtEl>
                                      </p:cBhvr>
                                    </p:animEffect>
                                  </p:childTnLst>
                                </p:cTn>
                              </p:par>
                              <p:par>
                                <p:cTn id="137" presetID="10" presetClass="entr" presetSubtype="0" fill="hold" nodeType="withEffect">
                                  <p:stCondLst>
                                    <p:cond delay="0"/>
                                  </p:stCondLst>
                                  <p:childTnLst>
                                    <p:set>
                                      <p:cBhvr>
                                        <p:cTn id="138" dur="1" fill="hold">
                                          <p:stCondLst>
                                            <p:cond delay="0"/>
                                          </p:stCondLst>
                                        </p:cTn>
                                        <p:tgtEl>
                                          <p:spTgt spid="54"/>
                                        </p:tgtEl>
                                        <p:attrNameLst>
                                          <p:attrName>style.visibility</p:attrName>
                                        </p:attrNameLst>
                                      </p:cBhvr>
                                      <p:to>
                                        <p:strVal val="visible"/>
                                      </p:to>
                                    </p:set>
                                    <p:animEffect transition="in" filter="fade">
                                      <p:cBhvr>
                                        <p:cTn id="139" dur="500"/>
                                        <p:tgtEl>
                                          <p:spTgt spid="54"/>
                                        </p:tgtEl>
                                      </p:cBhvr>
                                    </p:animEffect>
                                  </p:childTnLst>
                                </p:cTn>
                              </p:par>
                            </p:childTnLst>
                          </p:cTn>
                        </p:par>
                      </p:childTnLst>
                    </p:cTn>
                  </p:par>
                  <p:par>
                    <p:cTn id="140" fill="hold">
                      <p:stCondLst>
                        <p:cond delay="indefinite"/>
                      </p:stCondLst>
                      <p:childTnLst>
                        <p:par>
                          <p:cTn id="141" fill="hold">
                            <p:stCondLst>
                              <p:cond delay="0"/>
                            </p:stCondLst>
                            <p:childTnLst>
                              <p:par>
                                <p:cTn id="142" presetID="10" presetClass="entr" presetSubtype="0" fill="hold" nodeType="clickEffect">
                                  <p:stCondLst>
                                    <p:cond delay="0"/>
                                  </p:stCondLst>
                                  <p:childTnLst>
                                    <p:set>
                                      <p:cBhvr>
                                        <p:cTn id="143" dur="1" fill="hold">
                                          <p:stCondLst>
                                            <p:cond delay="0"/>
                                          </p:stCondLst>
                                        </p:cTn>
                                        <p:tgtEl>
                                          <p:spTgt spid="55"/>
                                        </p:tgtEl>
                                        <p:attrNameLst>
                                          <p:attrName>style.visibility</p:attrName>
                                        </p:attrNameLst>
                                      </p:cBhvr>
                                      <p:to>
                                        <p:strVal val="visible"/>
                                      </p:to>
                                    </p:set>
                                    <p:animEffect transition="in" filter="fade">
                                      <p:cBhvr>
                                        <p:cTn id="144" dur="500"/>
                                        <p:tgtEl>
                                          <p:spTgt spid="55"/>
                                        </p:tgtEl>
                                      </p:cBhvr>
                                    </p:animEffect>
                                  </p:childTnLst>
                                </p:cTn>
                              </p:par>
                              <p:par>
                                <p:cTn id="145" presetID="10" presetClass="entr" presetSubtype="0" fill="hold" nodeType="withEffect">
                                  <p:stCondLst>
                                    <p:cond delay="0"/>
                                  </p:stCondLst>
                                  <p:childTnLst>
                                    <p:set>
                                      <p:cBhvr>
                                        <p:cTn id="146" dur="1" fill="hold">
                                          <p:stCondLst>
                                            <p:cond delay="0"/>
                                          </p:stCondLst>
                                        </p:cTn>
                                        <p:tgtEl>
                                          <p:spTgt spid="56"/>
                                        </p:tgtEl>
                                        <p:attrNameLst>
                                          <p:attrName>style.visibility</p:attrName>
                                        </p:attrNameLst>
                                      </p:cBhvr>
                                      <p:to>
                                        <p:strVal val="visible"/>
                                      </p:to>
                                    </p:set>
                                    <p:animEffect transition="in" filter="fade">
                                      <p:cBhvr>
                                        <p:cTn id="147" dur="500"/>
                                        <p:tgtEl>
                                          <p:spTgt spid="56"/>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57"/>
                                        </p:tgtEl>
                                        <p:attrNameLst>
                                          <p:attrName>style.visibility</p:attrName>
                                        </p:attrNameLst>
                                      </p:cBhvr>
                                      <p:to>
                                        <p:strVal val="visible"/>
                                      </p:to>
                                    </p:set>
                                    <p:animEffect transition="in" filter="fade">
                                      <p:cBhvr>
                                        <p:cTn id="152" dur="500"/>
                                        <p:tgtEl>
                                          <p:spTgt spid="57"/>
                                        </p:tgtEl>
                                      </p:cBhvr>
                                    </p:animEffect>
                                  </p:childTnLst>
                                </p:cTn>
                              </p:par>
                              <p:par>
                                <p:cTn id="153" presetID="10" presetClass="entr" presetSubtype="0" fill="hold" nodeType="withEffect">
                                  <p:stCondLst>
                                    <p:cond delay="0"/>
                                  </p:stCondLst>
                                  <p:childTnLst>
                                    <p:set>
                                      <p:cBhvr>
                                        <p:cTn id="154" dur="1" fill="hold">
                                          <p:stCondLst>
                                            <p:cond delay="0"/>
                                          </p:stCondLst>
                                        </p:cTn>
                                        <p:tgtEl>
                                          <p:spTgt spid="58"/>
                                        </p:tgtEl>
                                        <p:attrNameLst>
                                          <p:attrName>style.visibility</p:attrName>
                                        </p:attrNameLst>
                                      </p:cBhvr>
                                      <p:to>
                                        <p:strVal val="visible"/>
                                      </p:to>
                                    </p:set>
                                    <p:animEffect transition="in" filter="fade">
                                      <p:cBhvr>
                                        <p:cTn id="155" dur="500"/>
                                        <p:tgtEl>
                                          <p:spTgt spid="58"/>
                                        </p:tgtEl>
                                      </p:cBhvr>
                                    </p:animEffect>
                                  </p:childTnLst>
                                </p:cTn>
                              </p:par>
                            </p:childTnLst>
                          </p:cTn>
                        </p:par>
                      </p:childTnLst>
                    </p:cTn>
                  </p:par>
                  <p:par>
                    <p:cTn id="156" fill="hold">
                      <p:stCondLst>
                        <p:cond delay="indefinite"/>
                      </p:stCondLst>
                      <p:childTnLst>
                        <p:par>
                          <p:cTn id="157" fill="hold">
                            <p:stCondLst>
                              <p:cond delay="0"/>
                            </p:stCondLst>
                            <p:childTnLst>
                              <p:par>
                                <p:cTn id="158" presetID="10" presetClass="entr" presetSubtype="0" fill="hold" nodeType="clickEffect">
                                  <p:stCondLst>
                                    <p:cond delay="0"/>
                                  </p:stCondLst>
                                  <p:childTnLst>
                                    <p:set>
                                      <p:cBhvr>
                                        <p:cTn id="159" dur="1" fill="hold">
                                          <p:stCondLst>
                                            <p:cond delay="0"/>
                                          </p:stCondLst>
                                        </p:cTn>
                                        <p:tgtEl>
                                          <p:spTgt spid="61"/>
                                        </p:tgtEl>
                                        <p:attrNameLst>
                                          <p:attrName>style.visibility</p:attrName>
                                        </p:attrNameLst>
                                      </p:cBhvr>
                                      <p:to>
                                        <p:strVal val="visible"/>
                                      </p:to>
                                    </p:set>
                                    <p:animEffect transition="in" filter="fade">
                                      <p:cBhvr>
                                        <p:cTn id="160" dur="500"/>
                                        <p:tgtEl>
                                          <p:spTgt spid="61"/>
                                        </p:tgtEl>
                                      </p:cBhvr>
                                    </p:animEffect>
                                  </p:childTnLst>
                                </p:cTn>
                              </p:par>
                              <p:par>
                                <p:cTn id="161" presetID="10" presetClass="entr" presetSubtype="0" fill="hold" nodeType="withEffect">
                                  <p:stCondLst>
                                    <p:cond delay="0"/>
                                  </p:stCondLst>
                                  <p:childTnLst>
                                    <p:set>
                                      <p:cBhvr>
                                        <p:cTn id="162" dur="1" fill="hold">
                                          <p:stCondLst>
                                            <p:cond delay="0"/>
                                          </p:stCondLst>
                                        </p:cTn>
                                        <p:tgtEl>
                                          <p:spTgt spid="62"/>
                                        </p:tgtEl>
                                        <p:attrNameLst>
                                          <p:attrName>style.visibility</p:attrName>
                                        </p:attrNameLst>
                                      </p:cBhvr>
                                      <p:to>
                                        <p:strVal val="visible"/>
                                      </p:to>
                                    </p:set>
                                    <p:animEffect transition="in" filter="fade">
                                      <p:cBhvr>
                                        <p:cTn id="163" dur="500"/>
                                        <p:tgtEl>
                                          <p:spTgt spid="62"/>
                                        </p:tgtEl>
                                      </p:cBhvr>
                                    </p:animEffect>
                                  </p:childTnLst>
                                </p:cTn>
                              </p:par>
                              <p:par>
                                <p:cTn id="164" presetID="10" presetClass="entr" presetSubtype="0" fill="hold" nodeType="withEffect">
                                  <p:stCondLst>
                                    <p:cond delay="0"/>
                                  </p:stCondLst>
                                  <p:childTnLst>
                                    <p:set>
                                      <p:cBhvr>
                                        <p:cTn id="165" dur="1" fill="hold">
                                          <p:stCondLst>
                                            <p:cond delay="0"/>
                                          </p:stCondLst>
                                        </p:cTn>
                                        <p:tgtEl>
                                          <p:spTgt spid="63"/>
                                        </p:tgtEl>
                                        <p:attrNameLst>
                                          <p:attrName>style.visibility</p:attrName>
                                        </p:attrNameLst>
                                      </p:cBhvr>
                                      <p:to>
                                        <p:strVal val="visible"/>
                                      </p:to>
                                    </p:set>
                                    <p:animEffect transition="in" filter="fade">
                                      <p:cBhvr>
                                        <p:cTn id="166" dur="500"/>
                                        <p:tgtEl>
                                          <p:spTgt spid="63"/>
                                        </p:tgtEl>
                                      </p:cBhvr>
                                    </p:animEffect>
                                  </p:childTnLst>
                                </p:cTn>
                              </p:par>
                            </p:childTnLst>
                          </p:cTn>
                        </p:par>
                      </p:childTnLst>
                    </p:cTn>
                  </p:par>
                  <p:par>
                    <p:cTn id="167" fill="hold">
                      <p:stCondLst>
                        <p:cond delay="indefinite"/>
                      </p:stCondLst>
                      <p:childTnLst>
                        <p:par>
                          <p:cTn id="168" fill="hold">
                            <p:stCondLst>
                              <p:cond delay="0"/>
                            </p:stCondLst>
                            <p:childTnLst>
                              <p:par>
                                <p:cTn id="169" presetID="10" presetClass="entr" presetSubtype="0" fill="hold" grpId="0" nodeType="clickEffect">
                                  <p:stCondLst>
                                    <p:cond delay="0"/>
                                  </p:stCondLst>
                                  <p:childTnLst>
                                    <p:set>
                                      <p:cBhvr>
                                        <p:cTn id="170" dur="1" fill="hold">
                                          <p:stCondLst>
                                            <p:cond delay="0"/>
                                          </p:stCondLst>
                                        </p:cTn>
                                        <p:tgtEl>
                                          <p:spTgt spid="66"/>
                                        </p:tgtEl>
                                        <p:attrNameLst>
                                          <p:attrName>style.visibility</p:attrName>
                                        </p:attrNameLst>
                                      </p:cBhvr>
                                      <p:to>
                                        <p:strVal val="visible"/>
                                      </p:to>
                                    </p:set>
                                    <p:animEffect transition="in" filter="fade">
                                      <p:cBhvr>
                                        <p:cTn id="171" dur="500"/>
                                        <p:tgtEl>
                                          <p:spTgt spid="66"/>
                                        </p:tgtEl>
                                      </p:cBhvr>
                                    </p:animEffect>
                                  </p:childTnLst>
                                </p:cTn>
                              </p:par>
                            </p:childTnLst>
                          </p:cTn>
                        </p:par>
                      </p:childTnLst>
                    </p:cTn>
                  </p:par>
                  <p:par>
                    <p:cTn id="172" fill="hold">
                      <p:stCondLst>
                        <p:cond delay="indefinite"/>
                      </p:stCondLst>
                      <p:childTnLst>
                        <p:par>
                          <p:cTn id="173" fill="hold">
                            <p:stCondLst>
                              <p:cond delay="0"/>
                            </p:stCondLst>
                            <p:childTnLst>
                              <p:par>
                                <p:cTn id="174" presetID="10" presetClass="entr" presetSubtype="0" fill="hold" nodeType="clickEffect">
                                  <p:stCondLst>
                                    <p:cond delay="0"/>
                                  </p:stCondLst>
                                  <p:childTnLst>
                                    <p:set>
                                      <p:cBhvr>
                                        <p:cTn id="175" dur="1" fill="hold">
                                          <p:stCondLst>
                                            <p:cond delay="0"/>
                                          </p:stCondLst>
                                        </p:cTn>
                                        <p:tgtEl>
                                          <p:spTgt spid="67"/>
                                        </p:tgtEl>
                                        <p:attrNameLst>
                                          <p:attrName>style.visibility</p:attrName>
                                        </p:attrNameLst>
                                      </p:cBhvr>
                                      <p:to>
                                        <p:strVal val="visible"/>
                                      </p:to>
                                    </p:set>
                                    <p:animEffect transition="in" filter="fade">
                                      <p:cBhvr>
                                        <p:cTn id="176" dur="500"/>
                                        <p:tgtEl>
                                          <p:spTgt spid="67"/>
                                        </p:tgtEl>
                                      </p:cBhvr>
                                    </p:animEffect>
                                  </p:childTnLst>
                                </p:cTn>
                              </p:par>
                              <p:par>
                                <p:cTn id="177" presetID="10" presetClass="entr" presetSubtype="0" fill="hold" nodeType="withEffect">
                                  <p:stCondLst>
                                    <p:cond delay="0"/>
                                  </p:stCondLst>
                                  <p:childTnLst>
                                    <p:set>
                                      <p:cBhvr>
                                        <p:cTn id="178" dur="1" fill="hold">
                                          <p:stCondLst>
                                            <p:cond delay="0"/>
                                          </p:stCondLst>
                                        </p:cTn>
                                        <p:tgtEl>
                                          <p:spTgt spid="68"/>
                                        </p:tgtEl>
                                        <p:attrNameLst>
                                          <p:attrName>style.visibility</p:attrName>
                                        </p:attrNameLst>
                                      </p:cBhvr>
                                      <p:to>
                                        <p:strVal val="visible"/>
                                      </p:to>
                                    </p:set>
                                    <p:animEffect transition="in" filter="fade">
                                      <p:cBhvr>
                                        <p:cTn id="179" dur="500"/>
                                        <p:tgtEl>
                                          <p:spTgt spid="68"/>
                                        </p:tgtEl>
                                      </p:cBhvr>
                                    </p:animEffect>
                                  </p:childTnLst>
                                </p:cTn>
                              </p:par>
                            </p:childTnLst>
                          </p:cTn>
                        </p:par>
                      </p:childTnLst>
                    </p:cTn>
                  </p:par>
                  <p:par>
                    <p:cTn id="180" fill="hold">
                      <p:stCondLst>
                        <p:cond delay="indefinite"/>
                      </p:stCondLst>
                      <p:childTnLst>
                        <p:par>
                          <p:cTn id="181" fill="hold">
                            <p:stCondLst>
                              <p:cond delay="0"/>
                            </p:stCondLst>
                            <p:childTnLst>
                              <p:par>
                                <p:cTn id="182" presetID="10" presetClass="entr" presetSubtype="0" fill="hold" nodeType="clickEffect">
                                  <p:stCondLst>
                                    <p:cond delay="0"/>
                                  </p:stCondLst>
                                  <p:childTnLst>
                                    <p:set>
                                      <p:cBhvr>
                                        <p:cTn id="183" dur="1" fill="hold">
                                          <p:stCondLst>
                                            <p:cond delay="0"/>
                                          </p:stCondLst>
                                        </p:cTn>
                                        <p:tgtEl>
                                          <p:spTgt spid="69"/>
                                        </p:tgtEl>
                                        <p:attrNameLst>
                                          <p:attrName>style.visibility</p:attrName>
                                        </p:attrNameLst>
                                      </p:cBhvr>
                                      <p:to>
                                        <p:strVal val="visible"/>
                                      </p:to>
                                    </p:set>
                                    <p:animEffect transition="in" filter="fade">
                                      <p:cBhvr>
                                        <p:cTn id="184" dur="500"/>
                                        <p:tgtEl>
                                          <p:spTgt spid="69"/>
                                        </p:tgtEl>
                                      </p:cBhvr>
                                    </p:animEffect>
                                  </p:childTnLst>
                                </p:cTn>
                              </p:par>
                            </p:childTnLst>
                          </p:cTn>
                        </p:par>
                      </p:childTnLst>
                    </p:cTn>
                  </p:par>
                  <p:par>
                    <p:cTn id="185" fill="hold">
                      <p:stCondLst>
                        <p:cond delay="indefinite"/>
                      </p:stCondLst>
                      <p:childTnLst>
                        <p:par>
                          <p:cTn id="186" fill="hold">
                            <p:stCondLst>
                              <p:cond delay="0"/>
                            </p:stCondLst>
                            <p:childTnLst>
                              <p:par>
                                <p:cTn id="187" presetID="10" presetClass="entr" presetSubtype="0" fill="hold" grpId="0" nodeType="clickEffect">
                                  <p:stCondLst>
                                    <p:cond delay="0"/>
                                  </p:stCondLst>
                                  <p:childTnLst>
                                    <p:set>
                                      <p:cBhvr>
                                        <p:cTn id="188" dur="1" fill="hold">
                                          <p:stCondLst>
                                            <p:cond delay="0"/>
                                          </p:stCondLst>
                                        </p:cTn>
                                        <p:tgtEl>
                                          <p:spTgt spid="72"/>
                                        </p:tgtEl>
                                        <p:attrNameLst>
                                          <p:attrName>style.visibility</p:attrName>
                                        </p:attrNameLst>
                                      </p:cBhvr>
                                      <p:to>
                                        <p:strVal val="visible"/>
                                      </p:to>
                                    </p:set>
                                    <p:animEffect transition="in" filter="fade">
                                      <p:cBhvr>
                                        <p:cTn id="189" dur="500"/>
                                        <p:tgtEl>
                                          <p:spTgt spid="72"/>
                                        </p:tgtEl>
                                      </p:cBhvr>
                                    </p:animEffect>
                                  </p:childTnLst>
                                </p:cTn>
                              </p:par>
                            </p:childTnLst>
                          </p:cTn>
                        </p:par>
                      </p:childTnLst>
                    </p:cTn>
                  </p:par>
                  <p:par>
                    <p:cTn id="190" fill="hold">
                      <p:stCondLst>
                        <p:cond delay="indefinite"/>
                      </p:stCondLst>
                      <p:childTnLst>
                        <p:par>
                          <p:cTn id="191" fill="hold">
                            <p:stCondLst>
                              <p:cond delay="0"/>
                            </p:stCondLst>
                            <p:childTnLst>
                              <p:par>
                                <p:cTn id="192" presetID="10" presetClass="entr" presetSubtype="0" fill="hold" nodeType="clickEffect">
                                  <p:stCondLst>
                                    <p:cond delay="0"/>
                                  </p:stCondLst>
                                  <p:childTnLst>
                                    <p:set>
                                      <p:cBhvr>
                                        <p:cTn id="193" dur="1" fill="hold">
                                          <p:stCondLst>
                                            <p:cond delay="0"/>
                                          </p:stCondLst>
                                        </p:cTn>
                                        <p:tgtEl>
                                          <p:spTgt spid="75"/>
                                        </p:tgtEl>
                                        <p:attrNameLst>
                                          <p:attrName>style.visibility</p:attrName>
                                        </p:attrNameLst>
                                      </p:cBhvr>
                                      <p:to>
                                        <p:strVal val="visible"/>
                                      </p:to>
                                    </p:set>
                                    <p:animEffect transition="in" filter="fade">
                                      <p:cBhvr>
                                        <p:cTn id="194" dur="500"/>
                                        <p:tgtEl>
                                          <p:spTgt spid="75"/>
                                        </p:tgtEl>
                                      </p:cBhvr>
                                    </p:animEffect>
                                  </p:childTnLst>
                                </p:cTn>
                              </p:par>
                              <p:par>
                                <p:cTn id="195" presetID="10" presetClass="entr" presetSubtype="0" fill="hold" nodeType="withEffect">
                                  <p:stCondLst>
                                    <p:cond delay="0"/>
                                  </p:stCondLst>
                                  <p:childTnLst>
                                    <p:set>
                                      <p:cBhvr>
                                        <p:cTn id="196" dur="1" fill="hold">
                                          <p:stCondLst>
                                            <p:cond delay="0"/>
                                          </p:stCondLst>
                                        </p:cTn>
                                        <p:tgtEl>
                                          <p:spTgt spid="76"/>
                                        </p:tgtEl>
                                        <p:attrNameLst>
                                          <p:attrName>style.visibility</p:attrName>
                                        </p:attrNameLst>
                                      </p:cBhvr>
                                      <p:to>
                                        <p:strVal val="visible"/>
                                      </p:to>
                                    </p:set>
                                    <p:animEffect transition="in" filter="fade">
                                      <p:cBhvr>
                                        <p:cTn id="197" dur="500"/>
                                        <p:tgtEl>
                                          <p:spTgt spid="76"/>
                                        </p:tgtEl>
                                      </p:cBhvr>
                                    </p:animEffect>
                                  </p:childTnLst>
                                </p:cTn>
                              </p:par>
                              <p:par>
                                <p:cTn id="198" presetID="10" presetClass="entr" presetSubtype="0" fill="hold" nodeType="withEffect">
                                  <p:stCondLst>
                                    <p:cond delay="0"/>
                                  </p:stCondLst>
                                  <p:childTnLst>
                                    <p:set>
                                      <p:cBhvr>
                                        <p:cTn id="199" dur="1" fill="hold">
                                          <p:stCondLst>
                                            <p:cond delay="0"/>
                                          </p:stCondLst>
                                        </p:cTn>
                                        <p:tgtEl>
                                          <p:spTgt spid="77"/>
                                        </p:tgtEl>
                                        <p:attrNameLst>
                                          <p:attrName>style.visibility</p:attrName>
                                        </p:attrNameLst>
                                      </p:cBhvr>
                                      <p:to>
                                        <p:strVal val="visible"/>
                                      </p:to>
                                    </p:set>
                                    <p:animEffect transition="in" filter="fade">
                                      <p:cBhvr>
                                        <p:cTn id="200"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7" grpId="0" animBg="1"/>
      <p:bldP spid="28" grpId="0" animBg="1"/>
      <p:bldP spid="30" grpId="0" animBg="1"/>
      <p:bldP spid="40" grpId="0" animBg="1"/>
      <p:bldP spid="49" grpId="0" animBg="1"/>
      <p:bldP spid="53" grpId="0" animBg="1"/>
      <p:bldP spid="57" grpId="0" animBg="1"/>
      <p:bldP spid="66" grpId="0" animBg="1"/>
      <p:bldP spid="72" grpId="0" animBg="1"/>
    </p:bldLst>
  </p:timing>
</p:sld>
</file>

<file path=ppt/theme/theme1.xml><?xml version="1.0" encoding="utf-8"?>
<a:theme xmlns:a="http://schemas.openxmlformats.org/drawingml/2006/main" name="Retrospect">
  <a:themeElements>
    <a:clrScheme name="Custom 1">
      <a:dk1>
        <a:srgbClr val="000000"/>
      </a:dk1>
      <a:lt1>
        <a:sysClr val="window" lastClr="FFFFFF"/>
      </a:lt1>
      <a:dk2>
        <a:srgbClr val="637052"/>
      </a:dk2>
      <a:lt2>
        <a:srgbClr val="CCDDEA"/>
      </a:lt2>
      <a:accent1>
        <a:srgbClr val="E48312"/>
      </a:accent1>
      <a:accent2>
        <a:srgbClr val="0F4C76"/>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3952</TotalTime>
  <Words>4152</Words>
  <Application>Microsoft Office PowerPoint</Application>
  <PresentationFormat>On-screen Show (4:3)</PresentationFormat>
  <Paragraphs>561</Paragraphs>
  <Slides>20</Slides>
  <Notes>15</Notes>
  <HiddenSlides>3</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Courier</vt:lpstr>
      <vt:lpstr>Calibri</vt:lpstr>
      <vt:lpstr>Calibri Light</vt:lpstr>
      <vt:lpstr>Cambria Math</vt:lpstr>
      <vt:lpstr>Courier New</vt:lpstr>
      <vt:lpstr>Retrospect</vt:lpstr>
      <vt:lpstr>Speeding Up Compressed Suffix Array Queries</vt:lpstr>
      <vt:lpstr>Compressed Suffix Arrays</vt:lpstr>
      <vt:lpstr>FM-index  Ferragina, Manzini, “Opportunistic data structures with applications” [FOCS 2000] </vt:lpstr>
      <vt:lpstr>r-index  Gagie, Navarro, Prezza, “Fully Functional Suffix Trees and Optimal Text Searching in BWT-Runs Bounded Space” [JACM 2020]  </vt:lpstr>
      <vt:lpstr> </vt:lpstr>
      <vt:lpstr>Phi-1</vt:lpstr>
      <vt:lpstr>PowerPoint Presentation</vt:lpstr>
      <vt:lpstr>PowerPoint Presentation</vt:lpstr>
      <vt:lpstr>PowerPoint Presentation</vt:lpstr>
      <vt:lpstr>PowerPoint Presentation</vt:lpstr>
      <vt:lpstr>PowerPoint Presentation</vt:lpstr>
      <vt:lpstr>PowerPoint Presentation</vt:lpstr>
      <vt:lpstr>Tree Construction</vt:lpstr>
      <vt:lpstr>Steps to Query Tree</vt:lpstr>
      <vt:lpstr>PowerPoint Presentation</vt:lpstr>
      <vt:lpstr>PowerPoint Presentation</vt:lpstr>
      <vt:lpstr>PowerPoint Presentation</vt:lpstr>
      <vt:lpstr>Thank You!</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Speeding Up Compressed Suffix Array Queries</dc:title>
  <dc:creator>Perera,Herman</dc:creator>
  <cp:lastModifiedBy>Perera,Herman</cp:lastModifiedBy>
  <cp:revision>100</cp:revision>
  <dcterms:created xsi:type="dcterms:W3CDTF">2021-09-30T22:20:00Z</dcterms:created>
  <dcterms:modified xsi:type="dcterms:W3CDTF">2021-10-07T12:44:35Z</dcterms:modified>
</cp:coreProperties>
</file>